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8" r:id="rId2"/>
    <p:sldId id="352" r:id="rId3"/>
    <p:sldId id="365" r:id="rId4"/>
    <p:sldId id="357" r:id="rId5"/>
    <p:sldId id="356" r:id="rId6"/>
    <p:sldId id="359" r:id="rId7"/>
    <p:sldId id="347" r:id="rId8"/>
    <p:sldId id="361" r:id="rId9"/>
    <p:sldId id="358" r:id="rId10"/>
    <p:sldId id="354" r:id="rId11"/>
    <p:sldId id="355" r:id="rId12"/>
    <p:sldId id="363" r:id="rId13"/>
    <p:sldId id="364" r:id="rId14"/>
    <p:sldId id="360" r:id="rId15"/>
    <p:sldId id="353" r:id="rId16"/>
    <p:sldId id="362" r:id="rId17"/>
  </p:sldIdLst>
  <p:sldSz cx="12188825" cy="6858000"/>
  <p:notesSz cx="7010400" cy="92964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29" autoAdjust="0"/>
  </p:normalViewPr>
  <p:slideViewPr>
    <p:cSldViewPr showGuides="1">
      <p:cViewPr varScale="1">
        <p:scale>
          <a:sx n="58" d="100"/>
          <a:sy n="58" d="100"/>
        </p:scale>
        <p:origin x="810" y="198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783162-1E7A-4BAF-A977-B01526B4B40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46EC2D31-CF4F-40EC-9AA5-E9E590F471FF}">
      <dgm:prSet phldrT="[Text]"/>
      <dgm:spPr/>
      <dgm:t>
        <a:bodyPr/>
        <a:lstStyle/>
        <a:p>
          <a:r>
            <a:rPr lang="en-CA" dirty="0"/>
            <a:t>DEFINE RESEARCH</a:t>
          </a:r>
        </a:p>
        <a:p>
          <a:r>
            <a:rPr lang="en-CA" dirty="0"/>
            <a:t>TOPICS </a:t>
          </a:r>
        </a:p>
      </dgm:t>
    </dgm:pt>
    <dgm:pt modelId="{CABF3D6B-AD46-4AEE-9A67-D68677DE78CD}" type="parTrans" cxnId="{80F8255A-FE50-456F-828A-18970A348C0F}">
      <dgm:prSet/>
      <dgm:spPr/>
      <dgm:t>
        <a:bodyPr/>
        <a:lstStyle/>
        <a:p>
          <a:endParaRPr lang="en-CA"/>
        </a:p>
      </dgm:t>
    </dgm:pt>
    <dgm:pt modelId="{B215A295-F938-47D4-8527-0BA268EE1C06}" type="sibTrans" cxnId="{80F8255A-FE50-456F-828A-18970A348C0F}">
      <dgm:prSet/>
      <dgm:spPr/>
      <dgm:t>
        <a:bodyPr/>
        <a:lstStyle/>
        <a:p>
          <a:endParaRPr lang="en-CA"/>
        </a:p>
      </dgm:t>
    </dgm:pt>
    <dgm:pt modelId="{C1741C8D-84FE-449A-AA30-A2E9E2C38C10}">
      <dgm:prSet phldrT="[Text]"/>
      <dgm:spPr/>
      <dgm:t>
        <a:bodyPr/>
        <a:lstStyle/>
        <a:p>
          <a:r>
            <a:rPr lang="en-CA" dirty="0"/>
            <a:t>NGOS</a:t>
          </a:r>
        </a:p>
      </dgm:t>
    </dgm:pt>
    <dgm:pt modelId="{748629EB-3510-44F1-8D1F-38CDC5D1FB27}" type="parTrans" cxnId="{B1F248BD-C565-485B-83F9-61DB2A1A76BD}">
      <dgm:prSet/>
      <dgm:spPr/>
      <dgm:t>
        <a:bodyPr/>
        <a:lstStyle/>
        <a:p>
          <a:endParaRPr lang="en-CA"/>
        </a:p>
      </dgm:t>
    </dgm:pt>
    <dgm:pt modelId="{85B1B2B2-FC21-4B27-875E-07539FE11ED4}" type="sibTrans" cxnId="{B1F248BD-C565-485B-83F9-61DB2A1A76BD}">
      <dgm:prSet/>
      <dgm:spPr/>
      <dgm:t>
        <a:bodyPr/>
        <a:lstStyle/>
        <a:p>
          <a:endParaRPr lang="en-CA"/>
        </a:p>
      </dgm:t>
    </dgm:pt>
    <dgm:pt modelId="{079AB46E-43AF-4D4B-B17A-B1BADCF93BDD}">
      <dgm:prSet phldrT="[Text]"/>
      <dgm:spPr/>
      <dgm:t>
        <a:bodyPr/>
        <a:lstStyle/>
        <a:p>
          <a:r>
            <a:rPr lang="en-CA" dirty="0"/>
            <a:t>POLICY EXPERTISE </a:t>
          </a:r>
        </a:p>
      </dgm:t>
    </dgm:pt>
    <dgm:pt modelId="{897DF83E-A566-4ACC-9774-CA899F676FCC}" type="parTrans" cxnId="{47DAAAB0-7A85-42A1-84EA-8636A420E1B2}">
      <dgm:prSet/>
      <dgm:spPr/>
      <dgm:t>
        <a:bodyPr/>
        <a:lstStyle/>
        <a:p>
          <a:endParaRPr lang="en-CA"/>
        </a:p>
      </dgm:t>
    </dgm:pt>
    <dgm:pt modelId="{736ECB2F-0332-483B-A5BB-4C0C7500DDBD}" type="sibTrans" cxnId="{47DAAAB0-7A85-42A1-84EA-8636A420E1B2}">
      <dgm:prSet/>
      <dgm:spPr/>
      <dgm:t>
        <a:bodyPr/>
        <a:lstStyle/>
        <a:p>
          <a:endParaRPr lang="en-CA"/>
        </a:p>
      </dgm:t>
    </dgm:pt>
    <dgm:pt modelId="{C9E8D018-5157-4547-BEA3-FA60BB74B46D}">
      <dgm:prSet phldrT="[Text]"/>
      <dgm:spPr/>
      <dgm:t>
        <a:bodyPr/>
        <a:lstStyle/>
        <a:p>
          <a:r>
            <a:rPr lang="en-CA" dirty="0"/>
            <a:t>PRIVATE:</a:t>
          </a:r>
        </a:p>
        <a:p>
          <a:r>
            <a:rPr lang="en-CA" dirty="0"/>
            <a:t>CSA</a:t>
          </a:r>
        </a:p>
      </dgm:t>
    </dgm:pt>
    <dgm:pt modelId="{E81B8DAC-3866-4AAA-BD64-647A6B1ACA6E}" type="parTrans" cxnId="{53DAA2A8-6B91-4048-8351-5476D0D16521}">
      <dgm:prSet/>
      <dgm:spPr/>
      <dgm:t>
        <a:bodyPr/>
        <a:lstStyle/>
        <a:p>
          <a:endParaRPr lang="en-CA"/>
        </a:p>
      </dgm:t>
    </dgm:pt>
    <dgm:pt modelId="{DA927BD0-CB99-4E3B-B37C-100FB3426DE0}" type="sibTrans" cxnId="{53DAA2A8-6B91-4048-8351-5476D0D16521}">
      <dgm:prSet/>
      <dgm:spPr/>
      <dgm:t>
        <a:bodyPr/>
        <a:lstStyle/>
        <a:p>
          <a:endParaRPr lang="en-CA"/>
        </a:p>
      </dgm:t>
    </dgm:pt>
    <dgm:pt modelId="{F571B608-FCA3-4EA5-903F-B64D26DF12AB}" type="pres">
      <dgm:prSet presAssocID="{AD783162-1E7A-4BAF-A977-B01526B4B40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D53273C-E92C-45CE-AC8E-8921195A7EC2}" type="pres">
      <dgm:prSet presAssocID="{46EC2D31-CF4F-40EC-9AA5-E9E590F471FF}" presName="singleCycle" presStyleCnt="0"/>
      <dgm:spPr/>
    </dgm:pt>
    <dgm:pt modelId="{FAC9E05F-D227-4882-90BB-F41FED6B8317}" type="pres">
      <dgm:prSet presAssocID="{46EC2D31-CF4F-40EC-9AA5-E9E590F471FF}" presName="singleCenter" presStyleLbl="node1" presStyleIdx="0" presStyleCnt="4" custScaleX="134809" custScaleY="104097" custLinFactNeighborX="1996" custLinFactNeighborY="-7341">
        <dgm:presLayoutVars>
          <dgm:chMax val="7"/>
          <dgm:chPref val="7"/>
        </dgm:presLayoutVars>
      </dgm:prSet>
      <dgm:spPr/>
    </dgm:pt>
    <dgm:pt modelId="{0B4E6527-C4CB-4D60-BDAC-4F7337E6C6AE}" type="pres">
      <dgm:prSet presAssocID="{748629EB-3510-44F1-8D1F-38CDC5D1FB27}" presName="Name56" presStyleLbl="parChTrans1D2" presStyleIdx="0" presStyleCnt="3"/>
      <dgm:spPr/>
    </dgm:pt>
    <dgm:pt modelId="{6BF66297-3DC9-4A85-A870-4027F2385401}" type="pres">
      <dgm:prSet presAssocID="{C1741C8D-84FE-449A-AA30-A2E9E2C38C10}" presName="text0" presStyleLbl="node1" presStyleIdx="1" presStyleCnt="4" custScaleX="119457" custScaleY="173586">
        <dgm:presLayoutVars>
          <dgm:bulletEnabled val="1"/>
        </dgm:presLayoutVars>
      </dgm:prSet>
      <dgm:spPr/>
    </dgm:pt>
    <dgm:pt modelId="{9D2DED73-09B5-4E6B-873E-20D69C756BD0}" type="pres">
      <dgm:prSet presAssocID="{897DF83E-A566-4ACC-9774-CA899F676FCC}" presName="Name56" presStyleLbl="parChTrans1D2" presStyleIdx="1" presStyleCnt="3"/>
      <dgm:spPr/>
    </dgm:pt>
    <dgm:pt modelId="{A26147B6-A125-43DA-92FE-315378B1034F}" type="pres">
      <dgm:prSet presAssocID="{079AB46E-43AF-4D4B-B17A-B1BADCF93BDD}" presName="text0" presStyleLbl="node1" presStyleIdx="2" presStyleCnt="4" custScaleX="146369" custScaleY="171366">
        <dgm:presLayoutVars>
          <dgm:bulletEnabled val="1"/>
        </dgm:presLayoutVars>
      </dgm:prSet>
      <dgm:spPr/>
    </dgm:pt>
    <dgm:pt modelId="{DE124981-BAFF-417B-81BB-3B3F91178F1A}" type="pres">
      <dgm:prSet presAssocID="{E81B8DAC-3866-4AAA-BD64-647A6B1ACA6E}" presName="Name56" presStyleLbl="parChTrans1D2" presStyleIdx="2" presStyleCnt="3"/>
      <dgm:spPr/>
    </dgm:pt>
    <dgm:pt modelId="{DC4845B8-B9A5-41E1-A583-42657E874BC3}" type="pres">
      <dgm:prSet presAssocID="{C9E8D018-5157-4547-BEA3-FA60BB74B46D}" presName="text0" presStyleLbl="node1" presStyleIdx="3" presStyleCnt="4" custScaleX="170318" custScaleY="158768">
        <dgm:presLayoutVars>
          <dgm:bulletEnabled val="1"/>
        </dgm:presLayoutVars>
      </dgm:prSet>
      <dgm:spPr/>
    </dgm:pt>
  </dgm:ptLst>
  <dgm:cxnLst>
    <dgm:cxn modelId="{DAF64717-3FBE-4DB4-9B49-E9C2371EE61F}" type="presOf" srcId="{C9E8D018-5157-4547-BEA3-FA60BB74B46D}" destId="{DC4845B8-B9A5-41E1-A583-42657E874BC3}" srcOrd="0" destOrd="0" presId="urn:microsoft.com/office/officeart/2008/layout/RadialCluster"/>
    <dgm:cxn modelId="{8D51C03A-9338-4199-BF08-3274DCBA6D43}" type="presOf" srcId="{E81B8DAC-3866-4AAA-BD64-647A6B1ACA6E}" destId="{DE124981-BAFF-417B-81BB-3B3F91178F1A}" srcOrd="0" destOrd="0" presId="urn:microsoft.com/office/officeart/2008/layout/RadialCluster"/>
    <dgm:cxn modelId="{2CBD093D-AA55-4FD7-99F9-80997CB6D3DF}" type="presOf" srcId="{748629EB-3510-44F1-8D1F-38CDC5D1FB27}" destId="{0B4E6527-C4CB-4D60-BDAC-4F7337E6C6AE}" srcOrd="0" destOrd="0" presId="urn:microsoft.com/office/officeart/2008/layout/RadialCluster"/>
    <dgm:cxn modelId="{6F337D54-C523-41A3-8E98-84640B5B07DD}" type="presOf" srcId="{46EC2D31-CF4F-40EC-9AA5-E9E590F471FF}" destId="{FAC9E05F-D227-4882-90BB-F41FED6B8317}" srcOrd="0" destOrd="0" presId="urn:microsoft.com/office/officeart/2008/layout/RadialCluster"/>
    <dgm:cxn modelId="{80F8255A-FE50-456F-828A-18970A348C0F}" srcId="{AD783162-1E7A-4BAF-A977-B01526B4B40A}" destId="{46EC2D31-CF4F-40EC-9AA5-E9E590F471FF}" srcOrd="0" destOrd="0" parTransId="{CABF3D6B-AD46-4AEE-9A67-D68677DE78CD}" sibTransId="{B215A295-F938-47D4-8527-0BA268EE1C06}"/>
    <dgm:cxn modelId="{34A5B499-4640-466A-9916-15A462B7CCA4}" type="presOf" srcId="{AD783162-1E7A-4BAF-A977-B01526B4B40A}" destId="{F571B608-FCA3-4EA5-903F-B64D26DF12AB}" srcOrd="0" destOrd="0" presId="urn:microsoft.com/office/officeart/2008/layout/RadialCluster"/>
    <dgm:cxn modelId="{592E58A7-1E9A-47A7-BA99-8284068469A1}" type="presOf" srcId="{079AB46E-43AF-4D4B-B17A-B1BADCF93BDD}" destId="{A26147B6-A125-43DA-92FE-315378B1034F}" srcOrd="0" destOrd="0" presId="urn:microsoft.com/office/officeart/2008/layout/RadialCluster"/>
    <dgm:cxn modelId="{53DAA2A8-6B91-4048-8351-5476D0D16521}" srcId="{46EC2D31-CF4F-40EC-9AA5-E9E590F471FF}" destId="{C9E8D018-5157-4547-BEA3-FA60BB74B46D}" srcOrd="2" destOrd="0" parTransId="{E81B8DAC-3866-4AAA-BD64-647A6B1ACA6E}" sibTransId="{DA927BD0-CB99-4E3B-B37C-100FB3426DE0}"/>
    <dgm:cxn modelId="{47DAAAB0-7A85-42A1-84EA-8636A420E1B2}" srcId="{46EC2D31-CF4F-40EC-9AA5-E9E590F471FF}" destId="{079AB46E-43AF-4D4B-B17A-B1BADCF93BDD}" srcOrd="1" destOrd="0" parTransId="{897DF83E-A566-4ACC-9774-CA899F676FCC}" sibTransId="{736ECB2F-0332-483B-A5BB-4C0C7500DDBD}"/>
    <dgm:cxn modelId="{B1F248BD-C565-485B-83F9-61DB2A1A76BD}" srcId="{46EC2D31-CF4F-40EC-9AA5-E9E590F471FF}" destId="{C1741C8D-84FE-449A-AA30-A2E9E2C38C10}" srcOrd="0" destOrd="0" parTransId="{748629EB-3510-44F1-8D1F-38CDC5D1FB27}" sibTransId="{85B1B2B2-FC21-4B27-875E-07539FE11ED4}"/>
    <dgm:cxn modelId="{DFDC91D1-6C2D-4310-BDFF-0ABC0E0BB1E7}" type="presOf" srcId="{897DF83E-A566-4ACC-9774-CA899F676FCC}" destId="{9D2DED73-09B5-4E6B-873E-20D69C756BD0}" srcOrd="0" destOrd="0" presId="urn:microsoft.com/office/officeart/2008/layout/RadialCluster"/>
    <dgm:cxn modelId="{72C72BE9-91D6-44C1-A83E-41FCB8DB3229}" type="presOf" srcId="{C1741C8D-84FE-449A-AA30-A2E9E2C38C10}" destId="{6BF66297-3DC9-4A85-A870-4027F2385401}" srcOrd="0" destOrd="0" presId="urn:microsoft.com/office/officeart/2008/layout/RadialCluster"/>
    <dgm:cxn modelId="{4014F041-64AC-4794-91E0-40BC24D3195B}" type="presParOf" srcId="{F571B608-FCA3-4EA5-903F-B64D26DF12AB}" destId="{BD53273C-E92C-45CE-AC8E-8921195A7EC2}" srcOrd="0" destOrd="0" presId="urn:microsoft.com/office/officeart/2008/layout/RadialCluster"/>
    <dgm:cxn modelId="{5B3D1D21-26E8-4906-A97F-AA6A0A38ED0F}" type="presParOf" srcId="{BD53273C-E92C-45CE-AC8E-8921195A7EC2}" destId="{FAC9E05F-D227-4882-90BB-F41FED6B8317}" srcOrd="0" destOrd="0" presId="urn:microsoft.com/office/officeart/2008/layout/RadialCluster"/>
    <dgm:cxn modelId="{3575F515-4D3F-4F5E-A7EF-C75798D123CD}" type="presParOf" srcId="{BD53273C-E92C-45CE-AC8E-8921195A7EC2}" destId="{0B4E6527-C4CB-4D60-BDAC-4F7337E6C6AE}" srcOrd="1" destOrd="0" presId="urn:microsoft.com/office/officeart/2008/layout/RadialCluster"/>
    <dgm:cxn modelId="{7C89E964-5A33-4A46-AE57-DB16CA87512C}" type="presParOf" srcId="{BD53273C-E92C-45CE-AC8E-8921195A7EC2}" destId="{6BF66297-3DC9-4A85-A870-4027F2385401}" srcOrd="2" destOrd="0" presId="urn:microsoft.com/office/officeart/2008/layout/RadialCluster"/>
    <dgm:cxn modelId="{FE591AFD-E9EB-4A7F-80E0-9AF356B910BB}" type="presParOf" srcId="{BD53273C-E92C-45CE-AC8E-8921195A7EC2}" destId="{9D2DED73-09B5-4E6B-873E-20D69C756BD0}" srcOrd="3" destOrd="0" presId="urn:microsoft.com/office/officeart/2008/layout/RadialCluster"/>
    <dgm:cxn modelId="{E42406FA-A70E-4639-A26F-0525354C0C07}" type="presParOf" srcId="{BD53273C-E92C-45CE-AC8E-8921195A7EC2}" destId="{A26147B6-A125-43DA-92FE-315378B1034F}" srcOrd="4" destOrd="0" presId="urn:microsoft.com/office/officeart/2008/layout/RadialCluster"/>
    <dgm:cxn modelId="{39369593-B6B6-4D82-AF74-D8DD22D491C0}" type="presParOf" srcId="{BD53273C-E92C-45CE-AC8E-8921195A7EC2}" destId="{DE124981-BAFF-417B-81BB-3B3F91178F1A}" srcOrd="5" destOrd="0" presId="urn:microsoft.com/office/officeart/2008/layout/RadialCluster"/>
    <dgm:cxn modelId="{AB45D088-E409-4364-B324-104A99B5764D}" type="presParOf" srcId="{BD53273C-E92C-45CE-AC8E-8921195A7EC2}" destId="{DC4845B8-B9A5-41E1-A583-42657E874BC3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9E05F-D227-4882-90BB-F41FED6B8317}">
      <dsp:nvSpPr>
        <dsp:cNvPr id="0" name=""/>
        <dsp:cNvSpPr/>
      </dsp:nvSpPr>
      <dsp:spPr>
        <a:xfrm>
          <a:off x="1415933" y="1536262"/>
          <a:ext cx="1582826" cy="1222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DEFINE RESEARCH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TOPICS </a:t>
          </a:r>
        </a:p>
      </dsp:txBody>
      <dsp:txXfrm>
        <a:off x="1475597" y="1595926"/>
        <a:ext cx="1463498" cy="1102900"/>
      </dsp:txXfrm>
    </dsp:sp>
    <dsp:sp modelId="{0B4E6527-C4CB-4D60-BDAC-4F7337E6C6AE}">
      <dsp:nvSpPr>
        <dsp:cNvPr id="0" name=""/>
        <dsp:cNvSpPr/>
      </dsp:nvSpPr>
      <dsp:spPr>
        <a:xfrm rot="16039266">
          <a:off x="2050257" y="1413638"/>
          <a:ext cx="2455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51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66297-3DC9-4A85-A870-4027F2385401}">
      <dsp:nvSpPr>
        <dsp:cNvPr id="0" name=""/>
        <dsp:cNvSpPr/>
      </dsp:nvSpPr>
      <dsp:spPr>
        <a:xfrm>
          <a:off x="1665469" y="-74523"/>
          <a:ext cx="939724" cy="13655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NGOS</a:t>
          </a:r>
        </a:p>
      </dsp:txBody>
      <dsp:txXfrm>
        <a:off x="1711343" y="-28649"/>
        <a:ext cx="847976" cy="1273790"/>
      </dsp:txXfrm>
    </dsp:sp>
    <dsp:sp modelId="{9D2DED73-09B5-4E6B-873E-20D69C756BD0}">
      <dsp:nvSpPr>
        <dsp:cNvPr id="0" name=""/>
        <dsp:cNvSpPr/>
      </dsp:nvSpPr>
      <dsp:spPr>
        <a:xfrm rot="2283604">
          <a:off x="2969746" y="2810978"/>
          <a:ext cx="1702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27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147B6-A125-43DA-92FE-315378B1034F}">
      <dsp:nvSpPr>
        <dsp:cNvPr id="0" name=""/>
        <dsp:cNvSpPr/>
      </dsp:nvSpPr>
      <dsp:spPr>
        <a:xfrm>
          <a:off x="3121920" y="2640199"/>
          <a:ext cx="1151431" cy="1348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POLICY EXPERTISE </a:t>
          </a:r>
        </a:p>
      </dsp:txBody>
      <dsp:txXfrm>
        <a:off x="3178128" y="2696407"/>
        <a:ext cx="1039015" cy="1235658"/>
      </dsp:txXfrm>
    </dsp:sp>
    <dsp:sp modelId="{DE124981-BAFF-417B-81BB-3B3F91178F1A}">
      <dsp:nvSpPr>
        <dsp:cNvPr id="0" name=""/>
        <dsp:cNvSpPr/>
      </dsp:nvSpPr>
      <dsp:spPr>
        <a:xfrm rot="8668453">
          <a:off x="1223158" y="2774179"/>
          <a:ext cx="2125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255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845B8-B9A5-41E1-A583-42657E874BC3}">
      <dsp:nvSpPr>
        <dsp:cNvPr id="0" name=""/>
        <dsp:cNvSpPr/>
      </dsp:nvSpPr>
      <dsp:spPr>
        <a:xfrm>
          <a:off x="-96888" y="2689751"/>
          <a:ext cx="1339829" cy="1248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PRIVATE: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kern="1200" dirty="0"/>
            <a:t>CSA</a:t>
          </a:r>
        </a:p>
      </dsp:txBody>
      <dsp:txXfrm>
        <a:off x="-35918" y="2750721"/>
        <a:ext cx="1217889" cy="1127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3/25/2018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3/25/2018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PPOCIR RICAPP for Consumer Groups Meeting 2018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PPOCIR RICAPP for Consumer Groups Meeting 2018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PPOCIR RICAPP for Consumer Groups Meeting 2018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PPOCIR RICAPP for Consumer Groups Meeting 2018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PPOCIR RICAPP for Consumer Groups Meeting 2018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PPOCIR RICAPP for Consumer Groups Meeting 2018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PPOCIR RICAPP for Consumer Groups Meeting 2018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PPOCIR RICAPP for Consumer Groups Meeting 2018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PPOCIR RICAPP for Consumer Groups Meeting 2018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PPOCIR RICAPP for Consumer Groups Meeting 2018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egoddard@ualberta.ca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acsi.org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ppocir.uwaterloo.ca/ppocir-knowledge-centre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94872"/>
            <a:ext cx="5945188" cy="2592288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CA" sz="2700" dirty="0">
                <a:solidFill>
                  <a:schemeClr val="bg2">
                    <a:lumMod val="50000"/>
                  </a:schemeClr>
                </a:solidFill>
              </a:rPr>
              <a:t>RESEARCH FOR PUBLIC POLICY WITH </a:t>
            </a:r>
            <a:br>
              <a:rPr lang="en-CA" sz="27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CA" sz="2700" dirty="0">
                <a:solidFill>
                  <a:schemeClr val="bg2">
                    <a:lumMod val="50000"/>
                  </a:schemeClr>
                </a:solidFill>
              </a:rPr>
              <a:t>A FOCUS ON CONSUMER INTEREST RESEARCH (PPOCIR)</a:t>
            </a:r>
            <a:br>
              <a:rPr lang="en-CA" sz="27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fr-FR" sz="2700" dirty="0">
                <a:solidFill>
                  <a:schemeClr val="bg2">
                    <a:lumMod val="50000"/>
                  </a:schemeClr>
                </a:solidFill>
              </a:rPr>
              <a:t>RECHERCHE SUR LES INTÉRÊTS DES CONSOMMATEURS AXÉE SUR LES POLITIQUES PUBLIQUES (RICAPP)</a:t>
            </a:r>
            <a:br>
              <a:rPr lang="fr-FR" sz="27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fr-FR" sz="2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CA" sz="1800" dirty="0"/>
              <a:t>Supported by a Three-Year Partnership Development Grant of the Social Sciences and Humanities Research Council of Canada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122" y="4149080"/>
            <a:ext cx="6650743" cy="1944216"/>
          </a:xfrm>
        </p:spPr>
        <p:txBody>
          <a:bodyPr/>
          <a:lstStyle/>
          <a:p>
            <a:pPr algn="ctr"/>
            <a:endParaRPr lang="en-US" sz="2000" dirty="0"/>
          </a:p>
          <a:p>
            <a:pPr algn="ctr"/>
            <a:r>
              <a:rPr lang="en-CA" sz="2400" b="1" dirty="0">
                <a:solidFill>
                  <a:schemeClr val="tx1"/>
                </a:solidFill>
              </a:rPr>
              <a:t>Consumer Groups Meetings:  Ottawa</a:t>
            </a:r>
          </a:p>
          <a:p>
            <a:pPr algn="ctr"/>
            <a:r>
              <a:rPr lang="en-CA" sz="2400" b="1" dirty="0">
                <a:solidFill>
                  <a:schemeClr val="tx1"/>
                </a:solidFill>
              </a:rPr>
              <a:t>Feb 21, 2018</a:t>
            </a:r>
          </a:p>
          <a:p>
            <a:pPr algn="ctr"/>
            <a:r>
              <a:rPr lang="en-CA" sz="1800" b="1" dirty="0">
                <a:solidFill>
                  <a:schemeClr val="tx1"/>
                </a:solidFill>
              </a:rPr>
              <a:t>With OCA; FCAC; CB/BC; CRTC; Consumer NGOs</a:t>
            </a:r>
          </a:p>
          <a:p>
            <a:pPr algn="ctr"/>
            <a:endParaRPr lang="en-CA" sz="2400" b="1" dirty="0">
              <a:solidFill>
                <a:schemeClr val="tx1"/>
              </a:solidFill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Robert R. Kerton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Economics,  University of Waterloo, Canada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Principal Investigator, SSHRC Partnership for PPOCIR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3DCB4-E5D4-45D3-ADB7-0970621D9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081" y="505269"/>
            <a:ext cx="9829798" cy="1219200"/>
          </a:xfrm>
        </p:spPr>
        <p:txBody>
          <a:bodyPr>
            <a:normAutofit fontScale="90000"/>
          </a:bodyPr>
          <a:lstStyle/>
          <a:p>
            <a:r>
              <a:rPr lang="en-CA" dirty="0"/>
              <a:t>PARTNERSHIP FOR RESEARCH AND POLICY</a:t>
            </a:r>
            <a:br>
              <a:rPr lang="en-CA" dirty="0"/>
            </a:br>
            <a:r>
              <a:rPr lang="en-CA" dirty="0"/>
              <a:t>Improving Research Targets and Reducing Lags</a:t>
            </a:r>
            <a:br>
              <a:rPr lang="en-CA" dirty="0"/>
            </a:br>
            <a:r>
              <a:rPr lang="en-CA" dirty="0"/>
              <a:t>          </a:t>
            </a:r>
            <a:r>
              <a:rPr lang="en-CA" sz="2700" dirty="0">
                <a:solidFill>
                  <a:schemeClr val="tx1"/>
                </a:solidFill>
              </a:rPr>
              <a:t>    = one Partner overcoming a normal policy lag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1CC418-8B64-40B0-8659-8E4D483770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838828" y="1971930"/>
            <a:ext cx="1658256" cy="145707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3229A-D9C9-4BED-83B7-7595158E9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PPOCIR RICAPP  Workshop 2015  McGill University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2E27CE-5309-45C4-A9F5-858D5B927361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587666" y="1744006"/>
            <a:ext cx="3362325" cy="2095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9762A9-ECAC-47F9-A15F-4B5394DD4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852" y="3283246"/>
            <a:ext cx="5708904" cy="3168774"/>
          </a:xfrm>
          <a:prstGeom prst="rect">
            <a:avLst/>
          </a:prstGeom>
        </p:spPr>
      </p:pic>
      <p:pic>
        <p:nvPicPr>
          <p:cNvPr id="4" name="Graphic 3" descr="Checkmark">
            <a:extLst>
              <a:ext uri="{FF2B5EF4-FFF2-40B4-BE49-F238E27FC236}">
                <a16:creationId xmlns:a16="http://schemas.microsoft.com/office/drawing/2014/main" id="{721D6B08-859B-4046-B4E6-7429B67BBF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77988" y="1285915"/>
            <a:ext cx="302652" cy="302652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031D5937-3700-4201-9CC2-282D07D1C1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39620" y="2092960"/>
            <a:ext cx="259570" cy="25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4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9B713-0051-4894-A205-C32A7F0CD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028" y="162811"/>
            <a:ext cx="9577065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en-CA" sz="2200" dirty="0"/>
              <a:t>RICAPP /PPOCIR CAPACITY-BUILDING 2013 -2017</a:t>
            </a:r>
            <a:br>
              <a:rPr lang="en-CA" sz="2200" dirty="0"/>
            </a:br>
            <a:r>
              <a:rPr lang="en-CA" sz="2200" dirty="0"/>
              <a:t>Graduate Student Research Projects Supported by SSHRC / CRSH and Partners</a:t>
            </a:r>
            <a:br>
              <a:rPr lang="en-CA" sz="2200" dirty="0"/>
            </a:br>
            <a:r>
              <a:rPr lang="en-CA" sz="2200" dirty="0"/>
              <a:t>and Presented at Workshops 2014-2017</a:t>
            </a:r>
            <a:br>
              <a:rPr lang="en-CA" dirty="0"/>
            </a:br>
            <a:r>
              <a:rPr lang="en-CA" sz="2000" dirty="0">
                <a:solidFill>
                  <a:schemeClr val="tx1"/>
                </a:solidFill>
              </a:rPr>
              <a:t>http://ppocir.uwaterloo.ca/ppocir-knowledge-centre/ </a:t>
            </a:r>
            <a:br>
              <a:rPr lang="en-CA" sz="2000" dirty="0">
                <a:solidFill>
                  <a:schemeClr val="tx1"/>
                </a:solidFill>
              </a:rPr>
            </a:br>
            <a:r>
              <a:rPr lang="en-CA" sz="2000" dirty="0">
                <a:solidFill>
                  <a:schemeClr val="tx1"/>
                </a:solidFill>
              </a:rPr>
              <a:t>http://ppocir.uwaterloo.ca/fr/ppocir-knowledge-centre/ </a:t>
            </a:r>
            <a:br>
              <a:rPr lang="en-CA" dirty="0"/>
            </a:br>
            <a:endParaRPr lang="en-C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4519CE-7A50-4A6B-91D2-17AEB29810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6929" y="4509120"/>
            <a:ext cx="2814445" cy="166308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B3736-349A-47FC-9D7C-A107A6F66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0156" y="1972838"/>
            <a:ext cx="7632848" cy="4187952"/>
          </a:xfrm>
        </p:spPr>
        <p:txBody>
          <a:bodyPr>
            <a:normAutofit fontScale="92500"/>
          </a:bodyPr>
          <a:lstStyle/>
          <a:p>
            <a:r>
              <a:rPr lang="en-CA" b="1" dirty="0"/>
              <a:t>Consumer Empowerment Via Information Tech and AI</a:t>
            </a:r>
          </a:p>
          <a:p>
            <a:r>
              <a:rPr lang="en-CA" dirty="0"/>
              <a:t>“Comparing the Public Policy Framework for Mobile Communication Devices in Canada, Australia, the United Kingdom and the United States: Convergence and Divergences,” Paul Goodrick, Ryerson University.</a:t>
            </a:r>
          </a:p>
          <a:p>
            <a:r>
              <a:rPr lang="en-CA" dirty="0"/>
              <a:t> “Market Disruption or Market Equalization: Knowledge Engineering and Artificial Intelligence for Consumer Empowerment,” Selena Lucien, University of Ottawa / PIAC. </a:t>
            </a:r>
          </a:p>
          <a:p>
            <a:r>
              <a:rPr lang="en-CA" dirty="0"/>
              <a:t>Modelling the Costs of Internet Delivery in Canada” Ben Klass, Carleton University.</a:t>
            </a:r>
          </a:p>
          <a:p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256BC-ACFD-49A9-A159-009F5215F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5860" y="6172202"/>
            <a:ext cx="9937104" cy="431508"/>
          </a:xfrm>
        </p:spPr>
        <p:txBody>
          <a:bodyPr/>
          <a:lstStyle/>
          <a:p>
            <a:r>
              <a:rPr lang="en-CA" sz="1400" dirty="0"/>
              <a:t>PPOCIR RICAPP Poster Winner Pascale Marceau,  Université Laval, Congratulated by  Dr. Michael Jenkin; 2016 Workshop, Ottawa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587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D8AC39-0134-4AEB-9CD5-559B8FD18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PPOCIR RICAPP for Consumer Groups Meeting 2018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6C6D49-795B-4B39-9005-A34DDC241FB7}"/>
              </a:ext>
            </a:extLst>
          </p:cNvPr>
          <p:cNvSpPr/>
          <p:nvPr/>
        </p:nvSpPr>
        <p:spPr>
          <a:xfrm>
            <a:off x="3358108" y="548680"/>
            <a:ext cx="69127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/>
              <a:t>Behavioural Tactics: Friend and Foe in Consumer Protection</a:t>
            </a:r>
          </a:p>
          <a:p>
            <a:r>
              <a:rPr lang="en-CA" dirty="0"/>
              <a:t>“Assessing the Effects of Behavioural and Psychosocial Factors on Food Insecurity in Canada “. Gratias Gloria Denise Godonou, Université Laval.</a:t>
            </a:r>
          </a:p>
          <a:p>
            <a:r>
              <a:rPr lang="en-CA" dirty="0"/>
              <a:t>“Bibliographical investigation of sociological contributions to PPOCIR in Canada,” Mathieu Lizotte, Université Laval</a:t>
            </a:r>
          </a:p>
          <a:p>
            <a:r>
              <a:rPr lang="en-CA" dirty="0"/>
              <a:t> “The Construction and Regulation of Trust Mechanisms in the Sharing Economy,” Lukas Parker, Ryerson University.  </a:t>
            </a:r>
          </a:p>
          <a:p>
            <a:r>
              <a:rPr lang="fr-CA" dirty="0"/>
              <a:t>« L’influence d’une campagne de sensibilisation au tri des déchets sur les comportements des consommateurs,»  Pascale Marceau,  Université Laval.</a:t>
            </a:r>
          </a:p>
          <a:p>
            <a:r>
              <a:rPr lang="en-CA" b="1" dirty="0"/>
              <a:t>Food Disruptive Marketing and Consumer Empowerment</a:t>
            </a:r>
          </a:p>
          <a:p>
            <a:r>
              <a:rPr lang="en-CA" dirty="0"/>
              <a:t>“Food Labeling for Children.”   Shannon Allen, University of Alberta</a:t>
            </a:r>
          </a:p>
          <a:p>
            <a:r>
              <a:rPr lang="en-CA" dirty="0"/>
              <a:t>“Intermittent Consumer of Organic Foods.”    Camille Massey, Université Laval.</a:t>
            </a:r>
          </a:p>
          <a:p>
            <a:r>
              <a:rPr lang="en-CA" dirty="0"/>
              <a:t> “Disruptive Technology in the Food Services Industry,”   Shannon Allen, University of Alberta</a:t>
            </a:r>
          </a:p>
          <a:p>
            <a:r>
              <a:rPr lang="en-CA" dirty="0"/>
              <a:t>“Food Fraud: Impact on Consumers and Mitigation Techniques,”  Torie Murphy, Guelph University.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092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4EF79D-8C32-4008-A69E-254FEA8B2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PPOCIR RICAPP for Consumer Groups Meeting 2018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63E78E-9C05-45A6-BF07-EAA68FB46D01}"/>
              </a:ext>
            </a:extLst>
          </p:cNvPr>
          <p:cNvSpPr/>
          <p:nvPr/>
        </p:nvSpPr>
        <p:spPr>
          <a:xfrm>
            <a:off x="1413892" y="332656"/>
            <a:ext cx="105851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/>
              <a:t>Ensuring the Consumer Interest Is Included in FinTech</a:t>
            </a:r>
          </a:p>
          <a:p>
            <a:r>
              <a:rPr lang="en-CA" dirty="0"/>
              <a:t>Context-Setting: Canadian Consumer Finances,” Etienne Boucher, Laval University.</a:t>
            </a:r>
          </a:p>
          <a:p>
            <a:r>
              <a:rPr lang="en-CA" dirty="0"/>
              <a:t>“Risky Business? Online peer to peer lending in Canada from the Consumer Perspective,”  Ryan MacNeil, University of Ottawa; Partner: PIAC.</a:t>
            </a:r>
          </a:p>
          <a:p>
            <a:r>
              <a:rPr lang="en-CA" dirty="0"/>
              <a:t>“Effectiveness of the implementation of Mobile Money Regulations: Developing Countries’ Lessons for Canada,”   Ruba Itani, Ryerson University”.</a:t>
            </a:r>
          </a:p>
          <a:p>
            <a:r>
              <a:rPr lang="fr-FR" dirty="0"/>
              <a:t>« Les ainés : les finances personnelles et l’abus financier. »  Patricia Long, Université Laval</a:t>
            </a:r>
          </a:p>
          <a:p>
            <a:endParaRPr lang="en-CA" dirty="0"/>
          </a:p>
          <a:p>
            <a:r>
              <a:rPr lang="en-CA" b="1" dirty="0"/>
              <a:t>Public Policy to Address New Deception and Scams – Online and Off</a:t>
            </a:r>
          </a:p>
          <a:p>
            <a:r>
              <a:rPr lang="en-CA" dirty="0"/>
              <a:t>“Younger Consumers’ Attitude toward Counterfeit Goods,”  Amy Faria, </a:t>
            </a:r>
          </a:p>
          <a:p>
            <a:r>
              <a:rPr lang="en-CA" dirty="0"/>
              <a:t>University of Guelph.</a:t>
            </a:r>
          </a:p>
          <a:p>
            <a:r>
              <a:rPr lang="en-CA" dirty="0"/>
              <a:t> “Every Day Legal Problems of Canadian Consumers: Findings of a 2014 General Population Survey,”   Matthew McManus and David Kryszajtys York University.</a:t>
            </a:r>
          </a:p>
          <a:p>
            <a:r>
              <a:rPr lang="en-CA" dirty="0"/>
              <a:t>“Cross-Jurisdictional Comparisons of Misleading Advertising, Privacy, Telecommunication and Copyright Consumer Protection Regimes: Preliminary Observations.”    Lukas Parker, Ryerson University.</a:t>
            </a:r>
          </a:p>
          <a:p>
            <a:endParaRPr lang="en-CA" dirty="0"/>
          </a:p>
          <a:p>
            <a:r>
              <a:rPr lang="en-CA" b="1" dirty="0"/>
              <a:t>Old Tech, Old Law, New Tech, New Law?</a:t>
            </a:r>
          </a:p>
          <a:p>
            <a:r>
              <a:rPr lang="en-CA" dirty="0"/>
              <a:t>“Meaningful Access to Justice and Consumer Problems in Canada,” Matthew McManus, York University.</a:t>
            </a:r>
          </a:p>
          <a:p>
            <a:r>
              <a:rPr lang="en-CA" dirty="0"/>
              <a:t>“The Role of Social Media – Oriented Internet Platforms as Regulators of Online Conduct Through Terms-of-Service Provisions and the Regulation of Internet Services,” Madeleine Martin, Ryerson University.						RRK15.12.2017</a:t>
            </a:r>
          </a:p>
        </p:txBody>
      </p:sp>
    </p:spTree>
    <p:extLst>
      <p:ext uri="{BB962C8B-B14F-4D97-AF65-F5344CB8AC3E}">
        <p14:creationId xmlns:p14="http://schemas.microsoft.com/office/powerpoint/2010/main" val="89205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C4544-5D9F-45A0-9C89-037C8BD2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807" y="215629"/>
            <a:ext cx="4900653" cy="2861742"/>
          </a:xfrm>
        </p:spPr>
        <p:txBody>
          <a:bodyPr>
            <a:normAutofit/>
          </a:bodyPr>
          <a:lstStyle/>
          <a:p>
            <a:r>
              <a:rPr lang="en-CA" sz="3600" dirty="0"/>
              <a:t>Rebalancing Disruption:</a:t>
            </a:r>
            <a:br>
              <a:rPr lang="en-CA" sz="3600" dirty="0"/>
            </a:br>
            <a:r>
              <a:rPr lang="en-CA" sz="3600" dirty="0"/>
              <a:t>Behavioural Considerations</a:t>
            </a:r>
            <a:br>
              <a:rPr lang="en-CA" dirty="0"/>
            </a:br>
            <a:r>
              <a:rPr lang="en-CA" sz="2200" dirty="0">
                <a:solidFill>
                  <a:schemeClr val="tx1"/>
                </a:solidFill>
              </a:rPr>
              <a:t>Jim Unger has Herman illustrate hyperbolic discounting or the present bias.</a:t>
            </a:r>
            <a:br>
              <a:rPr lang="en-CA" dirty="0">
                <a:solidFill>
                  <a:schemeClr val="tx1"/>
                </a:solidFill>
              </a:rPr>
            </a:b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B663E-7D82-4F14-A595-D19D1D742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2412" y="3096965"/>
            <a:ext cx="4571999" cy="1752601"/>
          </a:xfrm>
        </p:spPr>
        <p:txBody>
          <a:bodyPr>
            <a:normAutofit fontScale="92500"/>
          </a:bodyPr>
          <a:lstStyle/>
          <a:p>
            <a:r>
              <a:rPr lang="en-CA" sz="3200" dirty="0"/>
              <a:t>The </a:t>
            </a:r>
            <a:r>
              <a:rPr lang="en-CA" sz="3200" b="1" dirty="0"/>
              <a:t>D</a:t>
            </a:r>
            <a:r>
              <a:rPr lang="en-CA" sz="3200" dirty="0"/>
              <a:t>ifficulty of any choice depends on size of the </a:t>
            </a:r>
            <a:r>
              <a:rPr lang="en-CA" sz="3200" b="1" dirty="0"/>
              <a:t>C</a:t>
            </a:r>
            <a:r>
              <a:rPr lang="en-CA" sz="3200" dirty="0"/>
              <a:t>hallenge vs amount of consumer experience, </a:t>
            </a:r>
            <a:r>
              <a:rPr lang="en-CA" sz="3200" b="1" dirty="0"/>
              <a:t>K</a:t>
            </a:r>
            <a:r>
              <a:rPr lang="en-CA" sz="3200" dirty="0"/>
              <a:t> </a:t>
            </a:r>
          </a:p>
          <a:p>
            <a:endParaRPr lang="en-CA" sz="32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F4DF435-E927-487D-8641-3C2AC155AF2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38" r="1538"/>
          <a:stretch>
            <a:fillRect/>
          </a:stretch>
        </p:blipFill>
        <p:spPr>
          <a:xfrm rot="180000">
            <a:off x="6951750" y="1089100"/>
            <a:ext cx="5103670" cy="56707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7C1F3F-32E9-433A-A59C-3A9300BDD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996" y="5013176"/>
            <a:ext cx="330128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7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18CBC-AA3D-4308-93AE-FE6A56D2D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CAN DIGITAL DISRUPTION HELP CONSUMERS BY REBALANCING POWER?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F4647-E348-498D-83E0-705353D9B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2413" y="2491580"/>
            <a:ext cx="6290045" cy="43664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2900" b="1" dirty="0">
                <a:latin typeface="Arial Rounded MT Bold" panose="020F0704030504030204" pitchFamily="34" charset="0"/>
              </a:rPr>
              <a:t>DISRUPTION </a:t>
            </a:r>
            <a:r>
              <a:rPr lang="en-CA" sz="29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OFTEN </a:t>
            </a:r>
            <a:r>
              <a:rPr lang="en-CA" sz="2900" b="1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DE</a:t>
            </a:r>
            <a:r>
              <a:rPr lang="en-CA" sz="29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CREASES</a:t>
            </a:r>
            <a:r>
              <a:rPr lang="en-CA" sz="2900" b="1" dirty="0">
                <a:latin typeface="Arial Rounded MT Bold" panose="020F0704030504030204" pitchFamily="34" charset="0"/>
              </a:rPr>
              <a:t>  </a:t>
            </a:r>
            <a:r>
              <a:rPr lang="en-CA" sz="29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</a:t>
            </a:r>
          </a:p>
          <a:p>
            <a:pPr marL="0" indent="0">
              <a:buNone/>
            </a:pPr>
            <a:r>
              <a:rPr lang="en-CA" sz="2900" b="1" dirty="0">
                <a:latin typeface="Arial Rounded MT Bold" panose="020F0704030504030204" pitchFamily="34" charset="0"/>
              </a:rPr>
              <a:t>DISRUPTION </a:t>
            </a:r>
            <a:r>
              <a:rPr lang="en-CA" sz="29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OFTEN </a:t>
            </a:r>
            <a:r>
              <a:rPr lang="en-CA" sz="2900" b="1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IN</a:t>
            </a:r>
            <a:r>
              <a:rPr lang="en-CA" sz="29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CREASES  K</a:t>
            </a:r>
          </a:p>
          <a:p>
            <a:pPr marL="0" indent="0">
              <a:buNone/>
            </a:pPr>
            <a:r>
              <a:rPr lang="en-CA" sz="2900" b="1" dirty="0">
                <a:latin typeface="Arial Rounded MT Bold" panose="020F0704030504030204" pitchFamily="34" charset="0"/>
              </a:rPr>
              <a:t>	but….  there is an</a:t>
            </a:r>
          </a:p>
          <a:p>
            <a:pPr marL="0" indent="0">
              <a:buNone/>
            </a:pPr>
            <a:r>
              <a:rPr lang="en-CA" sz="2900" b="1" dirty="0">
                <a:latin typeface="Arial Rounded MT Bold" panose="020F0704030504030204" pitchFamily="34" charset="0"/>
              </a:rPr>
              <a:t>URGENT NEED FOR REGULATION TO LIMIT </a:t>
            </a:r>
          </a:p>
          <a:p>
            <a:pPr marL="0" indent="0">
              <a:buNone/>
            </a:pPr>
            <a:r>
              <a:rPr lang="en-CA" sz="2900" b="1" dirty="0">
                <a:latin typeface="Arial Rounded MT Bold" panose="020F0704030504030204" pitchFamily="34" charset="0"/>
              </a:rPr>
              <a:t>E-SCAMS AND OTHER FORMS OF MARKET</a:t>
            </a:r>
          </a:p>
          <a:p>
            <a:pPr marL="0" indent="0">
              <a:buNone/>
            </a:pPr>
            <a:r>
              <a:rPr lang="en-CA" sz="2900" b="1" dirty="0">
                <a:latin typeface="Arial Rounded MT Bold" panose="020F0704030504030204" pitchFamily="34" charset="0"/>
              </a:rPr>
              <a:t> MISCONDUCT DESIGNED TO INCREASE C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						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7A44E9-07E2-4707-B052-7F245E4844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90556" y="2912738"/>
            <a:ext cx="4344754" cy="296453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FDA4C-3CB2-42DD-8212-03B9E3427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2412" y="6237312"/>
            <a:ext cx="6084167" cy="439716"/>
          </a:xfrm>
        </p:spPr>
        <p:txBody>
          <a:bodyPr/>
          <a:lstStyle/>
          <a:p>
            <a:r>
              <a:rPr lang="en-CA" dirty="0"/>
              <a:t>PPOCIR RICAPP for Consumer Groups Meeting 2018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A88178-5504-49C1-BAB4-109F282D2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272" y="1944456"/>
            <a:ext cx="2861116" cy="96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7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D7440-D5AC-492F-9859-68B19AAED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16632"/>
            <a:ext cx="9684567" cy="2232248"/>
          </a:xfrm>
        </p:spPr>
        <p:txBody>
          <a:bodyPr>
            <a:normAutofit fontScale="90000"/>
          </a:bodyPr>
          <a:lstStyle/>
          <a:p>
            <a:pPr algn="ctr"/>
            <a:br>
              <a:rPr lang="en-CA" dirty="0"/>
            </a:br>
            <a:r>
              <a:rPr lang="en-CA" dirty="0"/>
              <a:t>The Next Partnership …   Opportunity</a:t>
            </a:r>
            <a:br>
              <a:rPr lang="en-CA" dirty="0"/>
            </a:br>
            <a:r>
              <a:rPr lang="en-CA" sz="2700" b="1" i="1" dirty="0"/>
              <a:t>Leader: Professor Ellen Goddard, University of Alberta</a:t>
            </a:r>
            <a:br>
              <a:rPr lang="en-CA" sz="2700" b="1" i="1" dirty="0"/>
            </a:br>
            <a:r>
              <a:rPr lang="sv-SE" sz="1800" dirty="0"/>
              <a:t>Ellen Goddard </a:t>
            </a:r>
            <a:r>
              <a:rPr lang="sv-SE" sz="1800" dirty="0">
                <a:hlinkClick r:id="rId2"/>
              </a:rPr>
              <a:t>egoddard@ualberta.ca</a:t>
            </a:r>
            <a:r>
              <a:rPr lang="sv-SE" sz="1800" dirty="0"/>
              <a:t>   </a:t>
            </a:r>
            <a:br>
              <a:rPr lang="en-CA" dirty="0"/>
            </a:br>
            <a:br>
              <a:rPr lang="en-CA" b="1" i="1" dirty="0"/>
            </a:b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61AD0A-42ED-485E-A58F-B7496018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PPOCIR RICAPP for Consumer Groups Meeting 2018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AD3F2C-DF0E-4B5D-92BB-88C2571C2D73}"/>
              </a:ext>
            </a:extLst>
          </p:cNvPr>
          <p:cNvSpPr/>
          <p:nvPr/>
        </p:nvSpPr>
        <p:spPr>
          <a:xfrm>
            <a:off x="1917948" y="1916832"/>
            <a:ext cx="9001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/>
              <a:t>FUTURE PARTNERSHIP:  </a:t>
            </a:r>
            <a:r>
              <a:rPr lang="en-CA" sz="2400" b="1" dirty="0">
                <a:solidFill>
                  <a:srgbClr val="FF0000"/>
                </a:solidFill>
              </a:rPr>
              <a:t>CONSUMER-INTEREST IN  DISRUPTION</a:t>
            </a:r>
          </a:p>
          <a:p>
            <a:endParaRPr lang="en-CA" sz="2400" dirty="0"/>
          </a:p>
          <a:p>
            <a:pPr marL="457200" indent="-457200">
              <a:buFont typeface="+mj-lt"/>
              <a:buAutoNum type="arabicPeriod"/>
            </a:pPr>
            <a:r>
              <a:rPr lang="en-CA" sz="2800" b="1" dirty="0"/>
              <a:t>New advocacy strategies for consumer NGOs.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800" b="1" dirty="0"/>
              <a:t>Innovative governance mechanisms for marketplace participants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800" b="1" dirty="0"/>
              <a:t>Policy instruments and legislative tools for governments</a:t>
            </a:r>
          </a:p>
          <a:p>
            <a:r>
              <a:rPr lang="en-CA" sz="2000" dirty="0"/>
              <a:t>New tools may well be essential - and hands-on regulation may often be replaced by a framework of behavioral incentives that increase rewards for positive innovations   (or reduce the payoff from on-line harm - including innovation-by-deception).</a:t>
            </a:r>
          </a:p>
          <a:p>
            <a:pPr algn="r"/>
            <a:r>
              <a:rPr lang="en-CA" sz="1200" dirty="0"/>
              <a:t>Bob Kerton for Consumer Groups meeting </a:t>
            </a:r>
          </a:p>
        </p:txBody>
      </p:sp>
    </p:spTree>
    <p:extLst>
      <p:ext uri="{BB962C8B-B14F-4D97-AF65-F5344CB8AC3E}">
        <p14:creationId xmlns:p14="http://schemas.microsoft.com/office/powerpoint/2010/main" val="313990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A4DE0-3BC5-436B-A88D-D22C756F1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2" y="-387423"/>
            <a:ext cx="9540552" cy="1656184"/>
          </a:xfrm>
        </p:spPr>
        <p:txBody>
          <a:bodyPr>
            <a:normAutofit/>
          </a:bodyPr>
          <a:lstStyle/>
          <a:p>
            <a:r>
              <a:rPr lang="en-CA" dirty="0"/>
              <a:t>The Plan of the Presentation</a:t>
            </a:r>
            <a:br>
              <a:rPr lang="en-CA" dirty="0"/>
            </a:br>
            <a:r>
              <a:rPr lang="en-CA" sz="2700" dirty="0"/>
              <a:t>Highlighting Canada’s Approach to Consumer Protection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603DC-6427-4326-B47E-81538095E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5860" y="1700809"/>
            <a:ext cx="9937104" cy="4699992"/>
          </a:xfrm>
        </p:spPr>
        <p:txBody>
          <a:bodyPr>
            <a:normAutofit/>
          </a:bodyPr>
          <a:lstStyle/>
          <a:p>
            <a:r>
              <a:rPr lang="en-CA" sz="3200" dirty="0"/>
              <a:t>1.	Consumer Protection Agencies in Canada: Some 	Essential  Institutions are Absent; </a:t>
            </a:r>
          </a:p>
          <a:p>
            <a:r>
              <a:rPr lang="en-CA" sz="3200" dirty="0"/>
              <a:t>                  Partnered CIR is a Partial Response </a:t>
            </a:r>
          </a:p>
          <a:p>
            <a:r>
              <a:rPr lang="en-CA" sz="3200" dirty="0"/>
              <a:t>2.      One Academic Model  and a Partnership Model</a:t>
            </a:r>
          </a:p>
          <a:p>
            <a:r>
              <a:rPr lang="en-CA" sz="3200" dirty="0"/>
              <a:t>      a)   Normal Academic Research Model</a:t>
            </a:r>
          </a:p>
          <a:p>
            <a:r>
              <a:rPr lang="en-CA" sz="3200" dirty="0"/>
              <a:t>      b)	 Inclusion: Four Different Types of Partners</a:t>
            </a:r>
          </a:p>
          <a:p>
            <a:endParaRPr lang="en-CA" sz="3200" dirty="0"/>
          </a:p>
          <a:p>
            <a:r>
              <a:rPr lang="en-CA" sz="3200" dirty="0"/>
              <a:t>3.	Some Dimensions of Partnership Achievement </a:t>
            </a:r>
          </a:p>
          <a:p>
            <a:r>
              <a:rPr lang="en-CA" sz="3200" dirty="0"/>
              <a:t>	Seven Metrics to Calibrate Success</a:t>
            </a:r>
          </a:p>
          <a:p>
            <a:r>
              <a:rPr lang="en-CA" sz="3200" dirty="0"/>
              <a:t>4.       The Next Partnership …   New Opportunity </a:t>
            </a:r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8710B-9656-4A92-93D3-22100CC4C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PPOCIR RICAPP for Consumer Groups Meeting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30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119AD-7A41-4D60-A0F1-DC46A713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-99392"/>
            <a:ext cx="9829799" cy="1219200"/>
          </a:xfrm>
        </p:spPr>
        <p:txBody>
          <a:bodyPr/>
          <a:lstStyle/>
          <a:p>
            <a:r>
              <a:rPr lang="en-CA" dirty="0"/>
              <a:t>CONSUMER INSTITUTIONS ABSENT IN CANADA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E61A08-3F9E-46C9-8CCD-659320B58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BEC081-D371-4777-81A8-733897CE9C36}"/>
              </a:ext>
            </a:extLst>
          </p:cNvPr>
          <p:cNvSpPr/>
          <p:nvPr/>
        </p:nvSpPr>
        <p:spPr>
          <a:xfrm>
            <a:off x="1252736" y="1119808"/>
            <a:ext cx="103691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CA" sz="2800" dirty="0"/>
              <a:t>A National Centre for Consumer-Interest Research</a:t>
            </a:r>
          </a:p>
          <a:p>
            <a:r>
              <a:rPr lang="en-CA" sz="2800" dirty="0"/>
              <a:t>      </a:t>
            </a:r>
            <a:r>
              <a:rPr lang="en-CA" sz="2000" dirty="0"/>
              <a:t>(available in many advanced countries)</a:t>
            </a:r>
          </a:p>
          <a:p>
            <a:endParaRPr lang="en-CA" sz="2000" dirty="0"/>
          </a:p>
          <a:p>
            <a:pPr marL="514350" indent="-514350">
              <a:buAutoNum type="arabicPeriod" startAt="2"/>
            </a:pPr>
            <a:r>
              <a:rPr lang="en-CA" sz="2800" dirty="0"/>
              <a:t>Product-testing Agencies like </a:t>
            </a:r>
            <a:r>
              <a:rPr lang="fr-FR" sz="2800" dirty="0"/>
              <a:t>Que Choisir</a:t>
            </a:r>
            <a:r>
              <a:rPr lang="en-CA" sz="2800" dirty="0"/>
              <a:t>, Finanztest, Which? or Consumer Reports        </a:t>
            </a:r>
            <a:r>
              <a:rPr lang="en-CA" sz="2000" dirty="0"/>
              <a:t>(</a:t>
            </a:r>
            <a:r>
              <a:rPr lang="fr-CA" sz="2000" dirty="0"/>
              <a:t>Protégez-vous</a:t>
            </a:r>
            <a:r>
              <a:rPr lang="en-CA" sz="2000" dirty="0"/>
              <a:t> contributes services in French)</a:t>
            </a:r>
          </a:p>
          <a:p>
            <a:endParaRPr lang="en-CA" sz="2000" dirty="0"/>
          </a:p>
          <a:p>
            <a:pPr marL="514350" indent="-514350">
              <a:buAutoNum type="arabicPeriod" startAt="3"/>
            </a:pPr>
            <a:r>
              <a:rPr lang="en-CA" sz="2800" dirty="0"/>
              <a:t>Academic Journals for Consumer Research </a:t>
            </a:r>
            <a:r>
              <a:rPr lang="en-CA" sz="2000" dirty="0"/>
              <a:t>(scholars publish elsewhere)</a:t>
            </a:r>
            <a:endParaRPr lang="en-CA" sz="2800" dirty="0"/>
          </a:p>
          <a:p>
            <a:endParaRPr lang="en-CA" sz="2800" dirty="0"/>
          </a:p>
          <a:p>
            <a:pPr marL="514350" indent="-514350">
              <a:buAutoNum type="arabicPeriod" startAt="4"/>
            </a:pPr>
            <a:r>
              <a:rPr lang="en-CA" sz="2800" dirty="0"/>
              <a:t>National Institute with Credible Quality Ratings Publicly Provided   </a:t>
            </a:r>
            <a:r>
              <a:rPr lang="en-CA" sz="2000" dirty="0"/>
              <a:t>(16 countries use statistical methodology of the American Customer Satisfaction Index ACSI   </a:t>
            </a:r>
            <a:r>
              <a:rPr lang="en-CA" sz="2000" dirty="0">
                <a:hlinkClick r:id="rId2"/>
              </a:rPr>
              <a:t>http://www.theacsi.org/</a:t>
            </a:r>
            <a:r>
              <a:rPr lang="en-CA" sz="2000" dirty="0"/>
              <a:t> ) </a:t>
            </a:r>
          </a:p>
          <a:p>
            <a:pPr marL="514350" indent="-514350">
              <a:buAutoNum type="arabicPeriod" startAt="4"/>
            </a:pPr>
            <a:endParaRPr lang="en-CA" sz="2000" dirty="0"/>
          </a:p>
          <a:p>
            <a:r>
              <a:rPr lang="en-CA" sz="2800" dirty="0"/>
              <a:t>Q:   Can a Public-Policy-Consumer-Research Partnership fill some     	of the void?</a:t>
            </a:r>
          </a:p>
        </p:txBody>
      </p:sp>
    </p:spTree>
    <p:extLst>
      <p:ext uri="{BB962C8B-B14F-4D97-AF65-F5344CB8AC3E}">
        <p14:creationId xmlns:p14="http://schemas.microsoft.com/office/powerpoint/2010/main" val="8077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F26FF2-05DB-4AA3-AC25-5D86CE05B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PPOCIR RICAPP for Consumer Groups Meeting 2018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90204-402A-4B9F-8645-949FA8A21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140" y="1340768"/>
            <a:ext cx="5944872" cy="43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3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462308-8F0A-457C-826E-29D9B647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4172" y="6311498"/>
            <a:ext cx="5954834" cy="276228"/>
          </a:xfrm>
        </p:spPr>
        <p:txBody>
          <a:bodyPr/>
          <a:lstStyle/>
          <a:p>
            <a:r>
              <a:rPr lang="en-CA" dirty="0"/>
              <a:t> </a:t>
            </a:r>
            <a:endParaRPr lang="en-US" dirty="0"/>
          </a:p>
        </p:txBody>
      </p:sp>
      <p:pic>
        <p:nvPicPr>
          <p:cNvPr id="1027" name="Picture 21">
            <a:extLst>
              <a:ext uri="{FF2B5EF4-FFF2-40B4-BE49-F238E27FC236}">
                <a16:creationId xmlns:a16="http://schemas.microsoft.com/office/drawing/2014/main" id="{5981CF28-CE8D-46B2-BFD0-6DD1B8BA9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87" y="1574916"/>
            <a:ext cx="4352677" cy="257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B06F2AD3-7A17-4FE2-89D9-8C42F528E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4132" y="31865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CA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290526-E0D8-4A00-A8E1-A811ED071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4132" y="2584565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C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CA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FEF8AFE-5A79-4F61-8FD2-98A3A3DB1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4132" y="4400665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730580B-7E26-463B-9541-03868E87E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4132" y="6197715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2BBB66-91E0-47D9-9D18-0D5CABC46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004" y="983277"/>
            <a:ext cx="8136904" cy="11352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5FE79B-04B4-4540-BD7A-E0605944C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244" y="3606455"/>
            <a:ext cx="6767111" cy="38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1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755044-DE5D-4F69-B819-3EFA854BB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14B8F3-A5CB-4874-8F01-3D5E1A81D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916" y="-205297"/>
            <a:ext cx="7200800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C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CA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 RESEARCH TOPICS AND IMPLEMENTATION WITH THE PPOCIR / RICAPP  PARTNERSHIP  MODEL</a:t>
            </a:r>
            <a:endParaRPr kumimoji="0" lang="en-CA" altLang="en-US" sz="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kumimoji="0" lang="en-CA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19FC93D-7EF1-479C-8DF7-9E1ECC05C1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9932370"/>
              </p:ext>
            </p:extLst>
          </p:nvPr>
        </p:nvGraphicFramePr>
        <p:xfrm>
          <a:off x="2277988" y="1211934"/>
          <a:ext cx="4176464" cy="391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82E4589E-E11A-4EE8-B272-B6ED7406D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366" y="4969254"/>
            <a:ext cx="919075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CA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CA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NGOs             PROVIDE:        RECOGNITION + MOBILIZATION</a:t>
            </a:r>
            <a:endParaRPr kumimoji="0" lang="en-CA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PRIVATE SECTOR:                ADMINISTRATION + EFFECTIVENESS	</a:t>
            </a:r>
            <a:endParaRPr kumimoji="0" lang="en-CA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POLICY EXPERTS                 RECOGNITION  +  IMPLEMENTABILITY</a:t>
            </a:r>
            <a:endParaRPr kumimoji="0" lang="en-CA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 EXECUTION IS WITH SUPERVISED GRAD STUDENTS</a:t>
            </a:r>
            <a:endParaRPr kumimoji="0" lang="en-CA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0B70D5-0E1F-4096-9308-41C4A631F4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0876" y="1365775"/>
            <a:ext cx="4329060" cy="28214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2FB9EB-059C-4D25-9BF1-C2796AF3FB65}"/>
              </a:ext>
            </a:extLst>
          </p:cNvPr>
          <p:cNvSpPr/>
          <p:nvPr/>
        </p:nvSpPr>
        <p:spPr>
          <a:xfrm>
            <a:off x="7038796" y="4321315"/>
            <a:ext cx="4102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PPOCIR RICAPP 2015 McGill Workshop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9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8BB4B-159D-4DB1-B7D4-7D1D44E93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876" y="332656"/>
            <a:ext cx="9808887" cy="1971672"/>
          </a:xfrm>
        </p:spPr>
        <p:txBody>
          <a:bodyPr>
            <a:normAutofit fontScale="90000"/>
          </a:bodyPr>
          <a:lstStyle/>
          <a:p>
            <a:pPr algn="ctr"/>
            <a:r>
              <a:rPr lang="en-CA" sz="3100" dirty="0"/>
              <a:t>CANADA - RESEARCH FOR PUBLIC POLICY WITH </a:t>
            </a:r>
            <a:br>
              <a:rPr lang="en-CA" sz="3100" dirty="0"/>
            </a:br>
            <a:r>
              <a:rPr lang="en-CA" sz="3100" dirty="0"/>
              <a:t>A FOCUS ON CONSUMER INTEREST RESEARCH (CIR)</a:t>
            </a:r>
            <a:br>
              <a:rPr lang="en-CA" dirty="0"/>
            </a:br>
            <a:r>
              <a:rPr lang="en-CA" sz="2700" b="1" dirty="0">
                <a:solidFill>
                  <a:schemeClr val="tx1"/>
                </a:solidFill>
              </a:rPr>
              <a:t>PARTNERS - IN THE FIRST SSHRC PARTNERSHIP GRANT 2013-2017</a:t>
            </a:r>
            <a:br>
              <a:rPr lang="en-CA" sz="2700" b="1" dirty="0">
                <a:solidFill>
                  <a:schemeClr val="tx1"/>
                </a:solidFill>
              </a:rPr>
            </a:br>
            <a:r>
              <a:rPr lang="en-CA" sz="2000" b="1" dirty="0"/>
              <a:t>Research Activities  2013-2017:  </a:t>
            </a:r>
            <a:r>
              <a:rPr lang="en-CA" sz="2000" u="sng" dirty="0">
                <a:hlinkClick r:id="rId2"/>
              </a:rPr>
              <a:t>http://ppocir.uwaterloo.ca/ppocir-knowledge-centre/</a:t>
            </a:r>
            <a:r>
              <a:rPr lang="en-CA" sz="2000" dirty="0"/>
              <a:t>  </a:t>
            </a:r>
            <a:r>
              <a:rPr lang="en-CA" sz="2000" b="1" dirty="0"/>
              <a:t> </a:t>
            </a:r>
            <a:br>
              <a:rPr lang="en-CA" sz="2000" b="1" dirty="0"/>
            </a:br>
            <a:br>
              <a:rPr lang="en-CA" sz="2000" b="1" dirty="0"/>
            </a:br>
            <a:endParaRPr lang="en-CA" sz="2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4DBA8-38DB-45C5-A821-A365A9558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3690" y="2058938"/>
            <a:ext cx="4800600" cy="4187952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CA" sz="1800" b="1" dirty="0">
                <a:solidFill>
                  <a:srgbClr val="00B050"/>
                </a:solidFill>
              </a:rPr>
              <a:t>UNIVERSITIES</a:t>
            </a:r>
          </a:p>
          <a:p>
            <a:pPr fontAlgn="base"/>
            <a:r>
              <a:rPr lang="en-CA" sz="1800" dirty="0"/>
              <a:t>UNIVERSITY OF WATERLOO</a:t>
            </a:r>
          </a:p>
          <a:p>
            <a:pPr fontAlgn="base"/>
            <a:r>
              <a:rPr lang="en-CA" sz="1800" dirty="0"/>
              <a:t>RYERSON UNIVERSITY</a:t>
            </a:r>
          </a:p>
          <a:p>
            <a:pPr lvl="0" fontAlgn="base"/>
            <a:r>
              <a:rPr lang="en-CA" sz="1800" dirty="0"/>
              <a:t>UNIVERSITY OF ALBERTA</a:t>
            </a:r>
          </a:p>
          <a:p>
            <a:pPr lvl="0" fontAlgn="base"/>
            <a:r>
              <a:rPr lang="en-CA" sz="1800" dirty="0"/>
              <a:t>GUELPH UNIVERSITY</a:t>
            </a:r>
          </a:p>
          <a:p>
            <a:pPr lvl="0" fontAlgn="base"/>
            <a:r>
              <a:rPr lang="en-CA" sz="1800" dirty="0"/>
              <a:t>LAVAL UNIVERSITY</a:t>
            </a:r>
          </a:p>
          <a:p>
            <a:pPr lvl="0" fontAlgn="base"/>
            <a:r>
              <a:rPr lang="en-CA" sz="1800" dirty="0"/>
              <a:t>MCGILL UNIVERSITY</a:t>
            </a:r>
          </a:p>
          <a:p>
            <a:pPr marL="0" indent="0" fontAlgn="base">
              <a:buNone/>
            </a:pPr>
            <a:r>
              <a:rPr lang="en-CA" sz="1800" b="1" dirty="0">
                <a:solidFill>
                  <a:srgbClr val="00B050"/>
                </a:solidFill>
              </a:rPr>
              <a:t>PRIVATE SECTOR REPRESENTATIVES</a:t>
            </a:r>
          </a:p>
          <a:p>
            <a:pPr lvl="0" fontAlgn="base"/>
            <a:r>
              <a:rPr lang="en-CA" sz="1800" dirty="0"/>
              <a:t>CSA GROUP  (STANDARDS)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1C59E-7CC0-44D0-8309-543D71FE6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4290" y="1715491"/>
            <a:ext cx="4936706" cy="5048228"/>
          </a:xfrm>
        </p:spPr>
        <p:txBody>
          <a:bodyPr>
            <a:normAutofit fontScale="25000" lnSpcReduction="20000"/>
          </a:bodyPr>
          <a:lstStyle/>
          <a:p>
            <a:pPr lvl="0" fontAlgn="base"/>
            <a:endParaRPr lang="en-CA" dirty="0"/>
          </a:p>
          <a:p>
            <a:pPr marL="0" indent="0" fontAlgn="base">
              <a:buNone/>
            </a:pPr>
            <a:r>
              <a:rPr lang="en-CA" sz="7200" b="1" dirty="0">
                <a:solidFill>
                  <a:srgbClr val="00B050"/>
                </a:solidFill>
              </a:rPr>
              <a:t>GOVERNMENT ORGANIZATIONS</a:t>
            </a:r>
          </a:p>
          <a:p>
            <a:pPr lvl="0" fontAlgn="base"/>
            <a:r>
              <a:rPr lang="en-CA" sz="7200" dirty="0"/>
              <a:t>FINANCIAL CONSUMER AGENCY OF CANADA</a:t>
            </a:r>
          </a:p>
          <a:p>
            <a:pPr lvl="0" fontAlgn="base"/>
            <a:r>
              <a:rPr lang="en-CA" sz="7200" dirty="0"/>
              <a:t>CANADA, OCA - MINISTRY OF INNOVATION, SCIENCE AND ECONOMIC DEVELOPMENT</a:t>
            </a:r>
          </a:p>
          <a:p>
            <a:pPr lvl="0" fontAlgn="base"/>
            <a:r>
              <a:rPr lang="fr-FR" sz="7200" dirty="0"/>
              <a:t>OFFICE DE LA PROTECTION DU CONSOMMATEUR DU QUÉBEC</a:t>
            </a:r>
            <a:endParaRPr lang="en-CA" sz="7200" dirty="0"/>
          </a:p>
          <a:p>
            <a:pPr lvl="0" fontAlgn="base"/>
            <a:r>
              <a:rPr lang="en-CA" sz="7200" dirty="0"/>
              <a:t>ONTARIO’S MINISTRY OF GOVERNMENT AND CONSUMER SERVICES</a:t>
            </a:r>
          </a:p>
          <a:p>
            <a:pPr marL="0" indent="0" fontAlgn="base">
              <a:buNone/>
            </a:pPr>
            <a:r>
              <a:rPr lang="en-CA" sz="7200" b="1" dirty="0">
                <a:solidFill>
                  <a:srgbClr val="00B050"/>
                </a:solidFill>
              </a:rPr>
              <a:t>NGO CONSUMER GROUPS</a:t>
            </a:r>
          </a:p>
          <a:p>
            <a:pPr lvl="0" fontAlgn="base"/>
            <a:r>
              <a:rPr lang="en-CA" sz="7200" dirty="0"/>
              <a:t>CONSUMERS COUNCIL OF CANADA</a:t>
            </a:r>
          </a:p>
          <a:p>
            <a:pPr lvl="0" fontAlgn="base"/>
            <a:r>
              <a:rPr lang="en-CA" sz="7200" dirty="0"/>
              <a:t>OPTION CONSOMMATEURS</a:t>
            </a:r>
          </a:p>
          <a:p>
            <a:pPr lvl="0" fontAlgn="base"/>
            <a:r>
              <a:rPr lang="en-CA" sz="7200" dirty="0"/>
              <a:t>PUBLIC INTEREST ADVOCACY CENTRE</a:t>
            </a:r>
          </a:p>
          <a:p>
            <a:pPr lvl="0" fontAlgn="base"/>
            <a:r>
              <a:rPr lang="en-CA" sz="7200" dirty="0"/>
              <a:t>UNION DES CONSOMMATEURS</a:t>
            </a:r>
          </a:p>
          <a:p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79A94-FBF5-4989-9037-9821E1BD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PPOCIR RICAPP for Consumer Groups Meeting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E37A7F-3B97-4CD8-96BC-91596B6AB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PPOCIR RICAPP for Consumer Groups Meeting 2018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EF6AEC-8387-4D60-B5E7-E2AFA2ACB00A}"/>
              </a:ext>
            </a:extLst>
          </p:cNvPr>
          <p:cNvSpPr/>
          <p:nvPr/>
        </p:nvSpPr>
        <p:spPr>
          <a:xfrm>
            <a:off x="2313484" y="752715"/>
            <a:ext cx="835292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dirty="0"/>
              <a:t>MEASURING ACHIEVEMENTS OF A PARTNERSHIP 2014-2018:</a:t>
            </a:r>
          </a:p>
          <a:p>
            <a:pPr algn="ctr"/>
            <a:r>
              <a:rPr lang="en-CA" sz="2400" dirty="0"/>
              <a:t>PUBLIC POLICY ORIENTED CONSUMER INTEREST RESEARCH </a:t>
            </a:r>
          </a:p>
          <a:p>
            <a:pPr algn="ctr"/>
            <a:r>
              <a:rPr lang="en-CA" sz="1600" dirty="0"/>
              <a:t>SSHRC-SUPPORTED</a:t>
            </a:r>
          </a:p>
          <a:p>
            <a:endParaRPr lang="en-CA" dirty="0"/>
          </a:p>
          <a:p>
            <a:endParaRPr lang="en-CA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2400" b="1" dirty="0">
                <a:latin typeface="Calibri" panose="020F0502020204030204" pitchFamily="34" charset="0"/>
                <a:ea typeface="BatangChe" panose="02030609000101010101" pitchFamily="49" charset="-127"/>
                <a:cs typeface="Calibri" panose="020F0502020204030204" pitchFamily="34" charset="0"/>
              </a:rPr>
              <a:t>1.	 RESEARCH WITH DEDICATED POLICY FOCUS</a:t>
            </a:r>
          </a:p>
          <a:p>
            <a:r>
              <a:rPr lang="en-CA" sz="2400" dirty="0">
                <a:latin typeface="Calibri" panose="020F0502020204030204" pitchFamily="34" charset="0"/>
                <a:ea typeface="BatangChe" panose="02030609000101010101" pitchFamily="49" charset="-127"/>
                <a:cs typeface="Calibri" panose="020F0502020204030204" pitchFamily="34" charset="0"/>
              </a:rPr>
              <a:t>More than 70 studies directed at consumer policy.</a:t>
            </a:r>
          </a:p>
          <a:p>
            <a:r>
              <a:rPr lang="en-CA" sz="2400" dirty="0">
                <a:latin typeface="Calibri" panose="020F0502020204030204" pitchFamily="34" charset="0"/>
                <a:ea typeface="BatangChe" panose="02030609000101010101" pitchFamily="49" charset="-127"/>
                <a:cs typeface="Calibri" panose="020F0502020204030204" pitchFamily="34" charset="0"/>
              </a:rPr>
              <a:t> </a:t>
            </a:r>
          </a:p>
          <a:p>
            <a:r>
              <a:rPr lang="en-CA" sz="2400" b="1" dirty="0">
                <a:latin typeface="Calibri" panose="020F0502020204030204" pitchFamily="34" charset="0"/>
                <a:ea typeface="BatangChe" panose="02030609000101010101" pitchFamily="49" charset="-127"/>
                <a:cs typeface="Calibri" panose="020F0502020204030204" pitchFamily="34" charset="0"/>
              </a:rPr>
              <a:t>2.	RESEARCH CAPABILITY FOR THE FUTURE</a:t>
            </a:r>
          </a:p>
          <a:p>
            <a:r>
              <a:rPr lang="en-CA" sz="2400" dirty="0">
                <a:latin typeface="Calibri" panose="020F0502020204030204" pitchFamily="34" charset="0"/>
                <a:ea typeface="BatangChe" panose="02030609000101010101" pitchFamily="49" charset="-127"/>
                <a:cs typeface="Calibri" panose="020F0502020204030204" pitchFamily="34" charset="0"/>
              </a:rPr>
              <a:t>Capacity building by means of 24 mentored graduate students researching consumer issues</a:t>
            </a:r>
          </a:p>
          <a:p>
            <a:r>
              <a:rPr lang="en-CA" sz="2400" dirty="0">
                <a:latin typeface="Calibri" panose="020F0502020204030204" pitchFamily="34" charset="0"/>
                <a:ea typeface="BatangChe" panose="02030609000101010101" pitchFamily="49" charset="-127"/>
                <a:cs typeface="Calibri" panose="020F0502020204030204" pitchFamily="34" charset="0"/>
              </a:rPr>
              <a:t> </a:t>
            </a:r>
            <a:endParaRPr lang="en-CA" sz="2400" b="1" dirty="0">
              <a:latin typeface="Calibri" panose="020F0502020204030204" pitchFamily="34" charset="0"/>
              <a:ea typeface="BatangChe" panose="02030609000101010101" pitchFamily="49" charset="-127"/>
              <a:cs typeface="Calibri" panose="020F0502020204030204" pitchFamily="34" charset="0"/>
            </a:endParaRPr>
          </a:p>
          <a:p>
            <a:r>
              <a:rPr lang="en-CA" sz="2400" b="1" dirty="0">
                <a:latin typeface="Calibri" panose="020F0502020204030204" pitchFamily="34" charset="0"/>
                <a:ea typeface="BatangChe" panose="02030609000101010101" pitchFamily="49" charset="-127"/>
                <a:cs typeface="Calibri" panose="020F0502020204030204" pitchFamily="34" charset="0"/>
              </a:rPr>
              <a:t>3.	SHARED LEARNING FROM MANY PERSPECTIVES</a:t>
            </a:r>
          </a:p>
          <a:p>
            <a:r>
              <a:rPr lang="en-CA" sz="2400" dirty="0">
                <a:latin typeface="Calibri" panose="020F0502020204030204" pitchFamily="34" charset="0"/>
                <a:ea typeface="BatangChe" panose="02030609000101010101" pitchFamily="49" charset="-127"/>
                <a:cs typeface="Calibri" panose="020F0502020204030204" pitchFamily="34" charset="0"/>
              </a:rPr>
              <a:t>A remarkably robust Partnership among consumer NGOs, consumer protection agencies, policy agencies, and academics from many disciplines. </a:t>
            </a:r>
          </a:p>
        </p:txBody>
      </p:sp>
    </p:spTree>
    <p:extLst>
      <p:ext uri="{BB962C8B-B14F-4D97-AF65-F5344CB8AC3E}">
        <p14:creationId xmlns:p14="http://schemas.microsoft.com/office/powerpoint/2010/main" val="46925242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48C31-6277-4C84-8E3C-4BF750C4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sz="2700" dirty="0"/>
              <a:t>ACHIEVEMENTS OF PARTNERSHIP 2014-2018</a:t>
            </a:r>
            <a:br>
              <a:rPr lang="en-CA" sz="2700" dirty="0"/>
            </a:br>
            <a:r>
              <a:rPr lang="en-CA" sz="2700" dirty="0"/>
              <a:t>PUBLIC POLICY ORIENTED CONSUMER INTEREST RESEARCH </a:t>
            </a:r>
            <a:br>
              <a:rPr lang="en-CA" dirty="0"/>
            </a:b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87426-269D-4A3C-8E7B-B5C8C3A6F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PPOCIR RICAPP for Consumer Groups Meeting 2018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6AE940-55C5-4683-967B-307CA052DFEC}"/>
              </a:ext>
            </a:extLst>
          </p:cNvPr>
          <p:cNvSpPr/>
          <p:nvPr/>
        </p:nvSpPr>
        <p:spPr>
          <a:xfrm>
            <a:off x="2710036" y="1362839"/>
            <a:ext cx="787094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sz="2400" dirty="0"/>
          </a:p>
          <a:p>
            <a:r>
              <a:rPr lang="en-CA" sz="2400" b="1" dirty="0"/>
              <a:t>4.	ORIGINAL RESEARCH SURVEYS</a:t>
            </a:r>
          </a:p>
          <a:p>
            <a:r>
              <a:rPr lang="en-CA" dirty="0"/>
              <a:t>Three comprehensive research survey papers on challenges and opportunities for consumers in the new economy;</a:t>
            </a:r>
          </a:p>
          <a:p>
            <a:r>
              <a:rPr lang="en-CA" dirty="0"/>
              <a:t> </a:t>
            </a:r>
            <a:endParaRPr lang="en-CA" b="1" dirty="0"/>
          </a:p>
          <a:p>
            <a:r>
              <a:rPr lang="en-CA" sz="2400" b="1" dirty="0"/>
              <a:t>5.</a:t>
            </a:r>
            <a:r>
              <a:rPr lang="en-CA" b="1" dirty="0"/>
              <a:t>	</a:t>
            </a:r>
            <a:r>
              <a:rPr lang="en-CA" sz="2400" b="1" dirty="0"/>
              <a:t>UNIVERSITY / ACADEMIC RESEARCH NETWORK</a:t>
            </a:r>
          </a:p>
          <a:p>
            <a:r>
              <a:rPr lang="en-CA" dirty="0"/>
              <a:t>A completely new inter-disciplinary network for sharing evidence-based knowledge</a:t>
            </a:r>
          </a:p>
          <a:p>
            <a:endParaRPr lang="en-CA" dirty="0"/>
          </a:p>
          <a:p>
            <a:r>
              <a:rPr lang="en-CA" sz="2400" b="1" dirty="0"/>
              <a:t>6.</a:t>
            </a:r>
            <a:r>
              <a:rPr lang="en-CA" b="1" dirty="0"/>
              <a:t>	</a:t>
            </a:r>
            <a:r>
              <a:rPr lang="en-CA" sz="2400" b="1" dirty="0"/>
              <a:t> EARLY WARNING ALERTS FOR POLICY</a:t>
            </a:r>
          </a:p>
          <a:p>
            <a:r>
              <a:rPr lang="en-CA" dirty="0"/>
              <a:t>Consumer NGOs aided with more robust evidence and / or on-going connections between organized consumers, policy administrators, and researchers.</a:t>
            </a:r>
          </a:p>
          <a:p>
            <a:endParaRPr lang="en-CA" dirty="0"/>
          </a:p>
          <a:p>
            <a:pPr marL="457200" indent="-457200">
              <a:buAutoNum type="arabicPlain" startAt="7"/>
            </a:pPr>
            <a:r>
              <a:rPr lang="en-CA" sz="2400" b="1" dirty="0"/>
              <a:t>       MOBILISATION WITH ALL FOUR PARTNERS</a:t>
            </a:r>
          </a:p>
          <a:p>
            <a:r>
              <a:rPr lang="en-CA" dirty="0"/>
              <a:t>NGOs and Policy-makers are already fully included – no ‘policy lags’</a:t>
            </a:r>
          </a:p>
        </p:txBody>
      </p:sp>
    </p:spTree>
    <p:extLst>
      <p:ext uri="{BB962C8B-B14F-4D97-AF65-F5344CB8AC3E}">
        <p14:creationId xmlns:p14="http://schemas.microsoft.com/office/powerpoint/2010/main" val="426763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106934</TotalTime>
  <Words>937</Words>
  <Application>Microsoft Office PowerPoint</Application>
  <PresentationFormat>Custom</PresentationFormat>
  <Paragraphs>160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BatangChe</vt:lpstr>
      <vt:lpstr>Arial</vt:lpstr>
      <vt:lpstr>Arial Rounded MT Bold</vt:lpstr>
      <vt:lpstr>Calibri</vt:lpstr>
      <vt:lpstr>Cambria</vt:lpstr>
      <vt:lpstr>Times New Roman</vt:lpstr>
      <vt:lpstr>Currency Symbols 16x9</vt:lpstr>
      <vt:lpstr> RESEARCH FOR PUBLIC POLICY WITH  A FOCUS ON CONSUMER INTEREST RESEARCH (PPOCIR)  RECHERCHE SUR LES INTÉRÊTS DES CONSOMMATEURS AXÉE SUR LES POLITIQUES PUBLIQUES (RICAPP)  Supported by a Three-Year Partnership Development Grant of the Social Sciences and Humanities Research Council of Canada</vt:lpstr>
      <vt:lpstr>The Plan of the Presentation Highlighting Canada’s Approach to Consumer Protection</vt:lpstr>
      <vt:lpstr>CONSUMER INSTITUTIONS ABSENT IN CANADA</vt:lpstr>
      <vt:lpstr>PowerPoint Presentation</vt:lpstr>
      <vt:lpstr>PowerPoint Presentation</vt:lpstr>
      <vt:lpstr>PowerPoint Presentation</vt:lpstr>
      <vt:lpstr>CANADA - RESEARCH FOR PUBLIC POLICY WITH  A FOCUS ON CONSUMER INTEREST RESEARCH (CIR) PARTNERS - IN THE FIRST SSHRC PARTNERSHIP GRANT 2013-2017 Research Activities  2013-2017:  http://ppocir.uwaterloo.ca/ppocir-knowledge-centre/     </vt:lpstr>
      <vt:lpstr>PowerPoint Presentation</vt:lpstr>
      <vt:lpstr>ACHIEVEMENTS OF PARTNERSHIP 2014-2018 PUBLIC POLICY ORIENTED CONSUMER INTEREST RESEARCH  </vt:lpstr>
      <vt:lpstr>PARTNERSHIP FOR RESEARCH AND POLICY Improving Research Targets and Reducing Lags               = one Partner overcoming a normal policy lag</vt:lpstr>
      <vt:lpstr>RICAPP /PPOCIR CAPACITY-BUILDING 2013 -2017 Graduate Student Research Projects Supported by SSHRC / CRSH and Partners and Presented at Workshops 2014-2017 http://ppocir.uwaterloo.ca/ppocir-knowledge-centre/  http://ppocir.uwaterloo.ca/fr/ppocir-knowledge-centre/  </vt:lpstr>
      <vt:lpstr>PowerPoint Presentation</vt:lpstr>
      <vt:lpstr>PowerPoint Presentation</vt:lpstr>
      <vt:lpstr>Rebalancing Disruption: Behavioural Considerations Jim Unger has Herman illustrate hyperbolic discounting or the present bias. </vt:lpstr>
      <vt:lpstr>CAN DIGITAL DISRUPTION HELP CONSUMERS BY REBALANCING POWER?</vt:lpstr>
      <vt:lpstr> The Next Partnership …   Opportunity Leader: Professor Ellen Goddard, University of Alberta Ellen Goddard egoddard@ualberta.ca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 Groups Meeting 2018</dc:title>
  <dc:creator>Robert</dc:creator>
  <cp:lastModifiedBy>Robert</cp:lastModifiedBy>
  <cp:revision>214</cp:revision>
  <cp:lastPrinted>2018-02-20T18:47:44Z</cp:lastPrinted>
  <dcterms:created xsi:type="dcterms:W3CDTF">2017-10-21T18:03:51Z</dcterms:created>
  <dcterms:modified xsi:type="dcterms:W3CDTF">2018-03-26T03:17:19Z</dcterms:modified>
  <cp:category>PPOCIR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