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8" r:id="rId2"/>
    <p:sldId id="352" r:id="rId3"/>
    <p:sldId id="365" r:id="rId4"/>
    <p:sldId id="357" r:id="rId5"/>
    <p:sldId id="356" r:id="rId6"/>
    <p:sldId id="359" r:id="rId7"/>
    <p:sldId id="347" r:id="rId8"/>
    <p:sldId id="361" r:id="rId9"/>
    <p:sldId id="358" r:id="rId10"/>
    <p:sldId id="354" r:id="rId11"/>
    <p:sldId id="355" r:id="rId12"/>
    <p:sldId id="363" r:id="rId13"/>
    <p:sldId id="364" r:id="rId14"/>
    <p:sldId id="360" r:id="rId15"/>
    <p:sldId id="353" r:id="rId16"/>
    <p:sldId id="362" r:id="rId17"/>
  </p:sldIdLst>
  <p:sldSz cx="12188825"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29" autoAdjust="0"/>
  </p:normalViewPr>
  <p:slideViewPr>
    <p:cSldViewPr showGuides="1">
      <p:cViewPr varScale="1">
        <p:scale>
          <a:sx n="107" d="100"/>
          <a:sy n="107" d="100"/>
        </p:scale>
        <p:origin x="468" y="9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83162-1E7A-4BAF-A977-B01526B4B40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CA"/>
        </a:p>
      </dgm:t>
    </dgm:pt>
    <dgm:pt modelId="{46EC2D31-CF4F-40EC-9AA5-E9E590F471FF}">
      <dgm:prSet phldrT="[Text]"/>
      <dgm:spPr/>
      <dgm:t>
        <a:bodyPr/>
        <a:lstStyle/>
        <a:p>
          <a:pPr algn="ctr" rtl="0"/>
          <a:r>
            <a:rPr lang="fr-CA" b="0" i="0" u="none" baseline="0" dirty="0"/>
            <a:t>DÉFINIR LA RECHERCHE</a:t>
          </a:r>
        </a:p>
        <a:p>
          <a:pPr algn="ctr" rtl="0"/>
          <a:r>
            <a:rPr lang="fr-CA" b="0" i="0" u="none" baseline="0" dirty="0"/>
            <a:t>SUJETS </a:t>
          </a:r>
        </a:p>
      </dgm:t>
    </dgm:pt>
    <dgm:pt modelId="{CABF3D6B-AD46-4AEE-9A67-D68677DE78CD}" type="parTrans" cxnId="{80F8255A-FE50-456F-828A-18970A348C0F}">
      <dgm:prSet/>
      <dgm:spPr/>
      <dgm:t>
        <a:bodyPr/>
        <a:lstStyle/>
        <a:p>
          <a:endParaRPr lang="fr-CA"/>
        </a:p>
      </dgm:t>
    </dgm:pt>
    <dgm:pt modelId="{B215A295-F938-47D4-8527-0BA268EE1C06}" type="sibTrans" cxnId="{80F8255A-FE50-456F-828A-18970A348C0F}">
      <dgm:prSet/>
      <dgm:spPr/>
      <dgm:t>
        <a:bodyPr/>
        <a:lstStyle/>
        <a:p>
          <a:endParaRPr lang="fr-CA"/>
        </a:p>
      </dgm:t>
    </dgm:pt>
    <dgm:pt modelId="{C1741C8D-84FE-449A-AA30-A2E9E2C38C10}">
      <dgm:prSet phldrT="[Text]"/>
      <dgm:spPr/>
      <dgm:t>
        <a:bodyPr/>
        <a:lstStyle/>
        <a:p>
          <a:pPr algn="ctr" rtl="0"/>
          <a:r>
            <a:rPr lang="fr-CA" b="0" i="0" u="none" baseline="0" dirty="0"/>
            <a:t>ONG</a:t>
          </a:r>
        </a:p>
      </dgm:t>
    </dgm:pt>
    <dgm:pt modelId="{748629EB-3510-44F1-8D1F-38CDC5D1FB27}" type="parTrans" cxnId="{B1F248BD-C565-485B-83F9-61DB2A1A76BD}">
      <dgm:prSet/>
      <dgm:spPr/>
      <dgm:t>
        <a:bodyPr/>
        <a:lstStyle/>
        <a:p>
          <a:endParaRPr lang="fr-CA"/>
        </a:p>
      </dgm:t>
    </dgm:pt>
    <dgm:pt modelId="{85B1B2B2-FC21-4B27-875E-07539FE11ED4}" type="sibTrans" cxnId="{B1F248BD-C565-485B-83F9-61DB2A1A76BD}">
      <dgm:prSet/>
      <dgm:spPr/>
      <dgm:t>
        <a:bodyPr/>
        <a:lstStyle/>
        <a:p>
          <a:endParaRPr lang="fr-CA"/>
        </a:p>
      </dgm:t>
    </dgm:pt>
    <dgm:pt modelId="{079AB46E-43AF-4D4B-B17A-B1BADCF93BDD}">
      <dgm:prSet phldrT="[Text]"/>
      <dgm:spPr/>
      <dgm:t>
        <a:bodyPr/>
        <a:lstStyle/>
        <a:p>
          <a:pPr algn="ctr" rtl="0"/>
          <a:r>
            <a:rPr lang="fr-CA" b="0" i="0" u="none" baseline="0" dirty="0"/>
            <a:t>EXPERTISE SUR LA POLITIQUE </a:t>
          </a:r>
        </a:p>
      </dgm:t>
    </dgm:pt>
    <dgm:pt modelId="{897DF83E-A566-4ACC-9774-CA899F676FCC}" type="parTrans" cxnId="{47DAAAB0-7A85-42A1-84EA-8636A420E1B2}">
      <dgm:prSet/>
      <dgm:spPr/>
      <dgm:t>
        <a:bodyPr/>
        <a:lstStyle/>
        <a:p>
          <a:endParaRPr lang="fr-CA"/>
        </a:p>
      </dgm:t>
    </dgm:pt>
    <dgm:pt modelId="{736ECB2F-0332-483B-A5BB-4C0C7500DDBD}" type="sibTrans" cxnId="{47DAAAB0-7A85-42A1-84EA-8636A420E1B2}">
      <dgm:prSet/>
      <dgm:spPr/>
      <dgm:t>
        <a:bodyPr/>
        <a:lstStyle/>
        <a:p>
          <a:endParaRPr lang="fr-CA"/>
        </a:p>
      </dgm:t>
    </dgm:pt>
    <dgm:pt modelId="{C9E8D018-5157-4547-BEA3-FA60BB74B46D}">
      <dgm:prSet phldrT="[Text]"/>
      <dgm:spPr/>
      <dgm:t>
        <a:bodyPr/>
        <a:lstStyle/>
        <a:p>
          <a:pPr algn="ctr" rtl="0"/>
          <a:r>
            <a:rPr lang="fr-CA" b="0" i="0" u="none" baseline="0" dirty="0"/>
            <a:t>PRIVÉ</a:t>
          </a:r>
        </a:p>
        <a:p>
          <a:pPr algn="ctr" rtl="0"/>
          <a:r>
            <a:rPr lang="fr-CA" b="0" i="0" u="none" baseline="0" dirty="0"/>
            <a:t>P. EX.</a:t>
          </a:r>
        </a:p>
        <a:p>
          <a:pPr algn="ctr" rtl="0"/>
          <a:r>
            <a:rPr lang="fr-CA" b="0" i="0" u="none" baseline="0" dirty="0"/>
            <a:t>CSA</a:t>
          </a:r>
        </a:p>
      </dgm:t>
    </dgm:pt>
    <dgm:pt modelId="{E81B8DAC-3866-4AAA-BD64-647A6B1ACA6E}" type="parTrans" cxnId="{53DAA2A8-6B91-4048-8351-5476D0D16521}">
      <dgm:prSet/>
      <dgm:spPr/>
      <dgm:t>
        <a:bodyPr/>
        <a:lstStyle/>
        <a:p>
          <a:endParaRPr lang="fr-CA"/>
        </a:p>
      </dgm:t>
    </dgm:pt>
    <dgm:pt modelId="{DA927BD0-CB99-4E3B-B37C-100FB3426DE0}" type="sibTrans" cxnId="{53DAA2A8-6B91-4048-8351-5476D0D16521}">
      <dgm:prSet/>
      <dgm:spPr/>
      <dgm:t>
        <a:bodyPr/>
        <a:lstStyle/>
        <a:p>
          <a:endParaRPr lang="fr-CA"/>
        </a:p>
      </dgm:t>
    </dgm:pt>
    <dgm:pt modelId="{F571B608-FCA3-4EA5-903F-B64D26DF12AB}" type="pres">
      <dgm:prSet presAssocID="{AD783162-1E7A-4BAF-A977-B01526B4B40A}" presName="Name0" presStyleCnt="0">
        <dgm:presLayoutVars>
          <dgm:chMax val="1"/>
          <dgm:chPref val="1"/>
          <dgm:dir/>
          <dgm:animOne val="branch"/>
          <dgm:animLvl val="lvl"/>
        </dgm:presLayoutVars>
      </dgm:prSet>
      <dgm:spPr/>
    </dgm:pt>
    <dgm:pt modelId="{BD53273C-E92C-45CE-AC8E-8921195A7EC2}" type="pres">
      <dgm:prSet presAssocID="{46EC2D31-CF4F-40EC-9AA5-E9E590F471FF}" presName="singleCycle" presStyleCnt="0"/>
      <dgm:spPr/>
    </dgm:pt>
    <dgm:pt modelId="{FAC9E05F-D227-4882-90BB-F41FED6B8317}" type="pres">
      <dgm:prSet presAssocID="{46EC2D31-CF4F-40EC-9AA5-E9E590F471FF}" presName="singleCenter" presStyleLbl="node1" presStyleIdx="0" presStyleCnt="4" custScaleX="134809" custScaleY="104097" custLinFactNeighborX="1996" custLinFactNeighborY="-7341">
        <dgm:presLayoutVars>
          <dgm:chMax val="7"/>
          <dgm:chPref val="7"/>
        </dgm:presLayoutVars>
      </dgm:prSet>
      <dgm:spPr/>
    </dgm:pt>
    <dgm:pt modelId="{0B4E6527-C4CB-4D60-BDAC-4F7337E6C6AE}" type="pres">
      <dgm:prSet presAssocID="{748629EB-3510-44F1-8D1F-38CDC5D1FB27}" presName="Name56" presStyleLbl="parChTrans1D2" presStyleIdx="0" presStyleCnt="3"/>
      <dgm:spPr/>
    </dgm:pt>
    <dgm:pt modelId="{6BF66297-3DC9-4A85-A870-4027F2385401}" type="pres">
      <dgm:prSet presAssocID="{C1741C8D-84FE-449A-AA30-A2E9E2C38C10}" presName="text0" presStyleLbl="node1" presStyleIdx="1" presStyleCnt="4" custScaleX="119457" custScaleY="173586">
        <dgm:presLayoutVars>
          <dgm:bulletEnabled val="1"/>
        </dgm:presLayoutVars>
      </dgm:prSet>
      <dgm:spPr/>
    </dgm:pt>
    <dgm:pt modelId="{9D2DED73-09B5-4E6B-873E-20D69C756BD0}" type="pres">
      <dgm:prSet presAssocID="{897DF83E-A566-4ACC-9774-CA899F676FCC}" presName="Name56" presStyleLbl="parChTrans1D2" presStyleIdx="1" presStyleCnt="3"/>
      <dgm:spPr/>
    </dgm:pt>
    <dgm:pt modelId="{A26147B6-A125-43DA-92FE-315378B1034F}" type="pres">
      <dgm:prSet presAssocID="{079AB46E-43AF-4D4B-B17A-B1BADCF93BDD}" presName="text0" presStyleLbl="node1" presStyleIdx="2" presStyleCnt="4" custScaleX="146369" custScaleY="171366">
        <dgm:presLayoutVars>
          <dgm:bulletEnabled val="1"/>
        </dgm:presLayoutVars>
      </dgm:prSet>
      <dgm:spPr/>
    </dgm:pt>
    <dgm:pt modelId="{DE124981-BAFF-417B-81BB-3B3F91178F1A}" type="pres">
      <dgm:prSet presAssocID="{E81B8DAC-3866-4AAA-BD64-647A6B1ACA6E}" presName="Name56" presStyleLbl="parChTrans1D2" presStyleIdx="2" presStyleCnt="3"/>
      <dgm:spPr/>
    </dgm:pt>
    <dgm:pt modelId="{DC4845B8-B9A5-41E1-A583-42657E874BC3}" type="pres">
      <dgm:prSet presAssocID="{C9E8D018-5157-4547-BEA3-FA60BB74B46D}" presName="text0" presStyleLbl="node1" presStyleIdx="3" presStyleCnt="4" custScaleX="170318" custScaleY="158768">
        <dgm:presLayoutVars>
          <dgm:bulletEnabled val="1"/>
        </dgm:presLayoutVars>
      </dgm:prSet>
      <dgm:spPr/>
    </dgm:pt>
  </dgm:ptLst>
  <dgm:cxnLst>
    <dgm:cxn modelId="{DAF64717-3FBE-4DB4-9B49-E9C2371EE61F}" type="presOf" srcId="{C9E8D018-5157-4547-BEA3-FA60BB74B46D}" destId="{DC4845B8-B9A5-41E1-A583-42657E874BC3}" srcOrd="0" destOrd="0" presId="urn:microsoft.com/office/officeart/2008/layout/RadialCluster"/>
    <dgm:cxn modelId="{8D51C03A-9338-4199-BF08-3274DCBA6D43}" type="presOf" srcId="{E81B8DAC-3866-4AAA-BD64-647A6B1ACA6E}" destId="{DE124981-BAFF-417B-81BB-3B3F91178F1A}" srcOrd="0" destOrd="0" presId="urn:microsoft.com/office/officeart/2008/layout/RadialCluster"/>
    <dgm:cxn modelId="{2CBD093D-AA55-4FD7-99F9-80997CB6D3DF}" type="presOf" srcId="{748629EB-3510-44F1-8D1F-38CDC5D1FB27}" destId="{0B4E6527-C4CB-4D60-BDAC-4F7337E6C6AE}" srcOrd="0" destOrd="0" presId="urn:microsoft.com/office/officeart/2008/layout/RadialCluster"/>
    <dgm:cxn modelId="{6F337D54-C523-41A3-8E98-84640B5B07DD}" type="presOf" srcId="{46EC2D31-CF4F-40EC-9AA5-E9E590F471FF}" destId="{FAC9E05F-D227-4882-90BB-F41FED6B8317}" srcOrd="0" destOrd="0" presId="urn:microsoft.com/office/officeart/2008/layout/RadialCluster"/>
    <dgm:cxn modelId="{80F8255A-FE50-456F-828A-18970A348C0F}" srcId="{AD783162-1E7A-4BAF-A977-B01526B4B40A}" destId="{46EC2D31-CF4F-40EC-9AA5-E9E590F471FF}" srcOrd="0" destOrd="0" parTransId="{CABF3D6B-AD46-4AEE-9A67-D68677DE78CD}" sibTransId="{B215A295-F938-47D4-8527-0BA268EE1C06}"/>
    <dgm:cxn modelId="{34A5B499-4640-466A-9916-15A462B7CCA4}" type="presOf" srcId="{AD783162-1E7A-4BAF-A977-B01526B4B40A}" destId="{F571B608-FCA3-4EA5-903F-B64D26DF12AB}" srcOrd="0" destOrd="0" presId="urn:microsoft.com/office/officeart/2008/layout/RadialCluster"/>
    <dgm:cxn modelId="{592E58A7-1E9A-47A7-BA99-8284068469A1}" type="presOf" srcId="{079AB46E-43AF-4D4B-B17A-B1BADCF93BDD}" destId="{A26147B6-A125-43DA-92FE-315378B1034F}" srcOrd="0" destOrd="0" presId="urn:microsoft.com/office/officeart/2008/layout/RadialCluster"/>
    <dgm:cxn modelId="{53DAA2A8-6B91-4048-8351-5476D0D16521}" srcId="{46EC2D31-CF4F-40EC-9AA5-E9E590F471FF}" destId="{C9E8D018-5157-4547-BEA3-FA60BB74B46D}" srcOrd="2" destOrd="0" parTransId="{E81B8DAC-3866-4AAA-BD64-647A6B1ACA6E}" sibTransId="{DA927BD0-CB99-4E3B-B37C-100FB3426DE0}"/>
    <dgm:cxn modelId="{47DAAAB0-7A85-42A1-84EA-8636A420E1B2}" srcId="{46EC2D31-CF4F-40EC-9AA5-E9E590F471FF}" destId="{079AB46E-43AF-4D4B-B17A-B1BADCF93BDD}" srcOrd="1" destOrd="0" parTransId="{897DF83E-A566-4ACC-9774-CA899F676FCC}" sibTransId="{736ECB2F-0332-483B-A5BB-4C0C7500DDBD}"/>
    <dgm:cxn modelId="{B1F248BD-C565-485B-83F9-61DB2A1A76BD}" srcId="{46EC2D31-CF4F-40EC-9AA5-E9E590F471FF}" destId="{C1741C8D-84FE-449A-AA30-A2E9E2C38C10}" srcOrd="0" destOrd="0" parTransId="{748629EB-3510-44F1-8D1F-38CDC5D1FB27}" sibTransId="{85B1B2B2-FC21-4B27-875E-07539FE11ED4}"/>
    <dgm:cxn modelId="{DFDC91D1-6C2D-4310-BDFF-0ABC0E0BB1E7}" type="presOf" srcId="{897DF83E-A566-4ACC-9774-CA899F676FCC}" destId="{9D2DED73-09B5-4E6B-873E-20D69C756BD0}" srcOrd="0" destOrd="0" presId="urn:microsoft.com/office/officeart/2008/layout/RadialCluster"/>
    <dgm:cxn modelId="{72C72BE9-91D6-44C1-A83E-41FCB8DB3229}" type="presOf" srcId="{C1741C8D-84FE-449A-AA30-A2E9E2C38C10}" destId="{6BF66297-3DC9-4A85-A870-4027F2385401}" srcOrd="0" destOrd="0" presId="urn:microsoft.com/office/officeart/2008/layout/RadialCluster"/>
    <dgm:cxn modelId="{4014F041-64AC-4794-91E0-40BC24D3195B}" type="presParOf" srcId="{F571B608-FCA3-4EA5-903F-B64D26DF12AB}" destId="{BD53273C-E92C-45CE-AC8E-8921195A7EC2}" srcOrd="0" destOrd="0" presId="urn:microsoft.com/office/officeart/2008/layout/RadialCluster"/>
    <dgm:cxn modelId="{5B3D1D21-26E8-4906-A97F-AA6A0A38ED0F}" type="presParOf" srcId="{BD53273C-E92C-45CE-AC8E-8921195A7EC2}" destId="{FAC9E05F-D227-4882-90BB-F41FED6B8317}" srcOrd="0" destOrd="0" presId="urn:microsoft.com/office/officeart/2008/layout/RadialCluster"/>
    <dgm:cxn modelId="{3575F515-4D3F-4F5E-A7EF-C75798D123CD}" type="presParOf" srcId="{BD53273C-E92C-45CE-AC8E-8921195A7EC2}" destId="{0B4E6527-C4CB-4D60-BDAC-4F7337E6C6AE}" srcOrd="1" destOrd="0" presId="urn:microsoft.com/office/officeart/2008/layout/RadialCluster"/>
    <dgm:cxn modelId="{7C89E964-5A33-4A46-AE57-DB16CA87512C}" type="presParOf" srcId="{BD53273C-E92C-45CE-AC8E-8921195A7EC2}" destId="{6BF66297-3DC9-4A85-A870-4027F2385401}" srcOrd="2" destOrd="0" presId="urn:microsoft.com/office/officeart/2008/layout/RadialCluster"/>
    <dgm:cxn modelId="{FE591AFD-E9EB-4A7F-80E0-9AF356B910BB}" type="presParOf" srcId="{BD53273C-E92C-45CE-AC8E-8921195A7EC2}" destId="{9D2DED73-09B5-4E6B-873E-20D69C756BD0}" srcOrd="3" destOrd="0" presId="urn:microsoft.com/office/officeart/2008/layout/RadialCluster"/>
    <dgm:cxn modelId="{E42406FA-A70E-4639-A26F-0525354C0C07}" type="presParOf" srcId="{BD53273C-E92C-45CE-AC8E-8921195A7EC2}" destId="{A26147B6-A125-43DA-92FE-315378B1034F}" srcOrd="4" destOrd="0" presId="urn:microsoft.com/office/officeart/2008/layout/RadialCluster"/>
    <dgm:cxn modelId="{39369593-B6B6-4D82-AF74-D8DD22D491C0}" type="presParOf" srcId="{BD53273C-E92C-45CE-AC8E-8921195A7EC2}" destId="{DE124981-BAFF-417B-81BB-3B3F91178F1A}" srcOrd="5" destOrd="0" presId="urn:microsoft.com/office/officeart/2008/layout/RadialCluster"/>
    <dgm:cxn modelId="{AB45D088-E409-4364-B324-104A99B5764D}" type="presParOf" srcId="{BD53273C-E92C-45CE-AC8E-8921195A7EC2}" destId="{DC4845B8-B9A5-41E1-A583-42657E874BC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9E05F-D227-4882-90BB-F41FED6B8317}">
      <dsp:nvSpPr>
        <dsp:cNvPr id="0" name=""/>
        <dsp:cNvSpPr/>
      </dsp:nvSpPr>
      <dsp:spPr>
        <a:xfrm>
          <a:off x="1415933" y="1536262"/>
          <a:ext cx="1582826" cy="1222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r>
            <a:rPr lang="fr-CA" sz="1900" b="0" i="0" u="none" kern="1200" baseline="0" dirty="0"/>
            <a:t>DÉFINIR LA RECHERCHE</a:t>
          </a:r>
        </a:p>
        <a:p>
          <a:pPr marL="0" lvl="0" indent="0" algn="ctr" defTabSz="844550" rtl="0">
            <a:lnSpc>
              <a:spcPct val="90000"/>
            </a:lnSpc>
            <a:spcBef>
              <a:spcPct val="0"/>
            </a:spcBef>
            <a:spcAft>
              <a:spcPct val="35000"/>
            </a:spcAft>
            <a:buNone/>
          </a:pPr>
          <a:r>
            <a:rPr lang="fr-CA" sz="1900" b="0" i="0" u="none" kern="1200" baseline="0" dirty="0"/>
            <a:t>SUJETS </a:t>
          </a:r>
        </a:p>
      </dsp:txBody>
      <dsp:txXfrm>
        <a:off x="1475597" y="1595926"/>
        <a:ext cx="1463498" cy="1102900"/>
      </dsp:txXfrm>
    </dsp:sp>
    <dsp:sp modelId="{0B4E6527-C4CB-4D60-BDAC-4F7337E6C6AE}">
      <dsp:nvSpPr>
        <dsp:cNvPr id="0" name=""/>
        <dsp:cNvSpPr/>
      </dsp:nvSpPr>
      <dsp:spPr>
        <a:xfrm rot="16039266">
          <a:off x="2050257" y="1413638"/>
          <a:ext cx="245516" cy="0"/>
        </a:xfrm>
        <a:custGeom>
          <a:avLst/>
          <a:gdLst/>
          <a:ahLst/>
          <a:cxnLst/>
          <a:rect l="0" t="0" r="0" b="0"/>
          <a:pathLst>
            <a:path>
              <a:moveTo>
                <a:pt x="0" y="0"/>
              </a:moveTo>
              <a:lnTo>
                <a:pt x="245516"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66297-3DC9-4A85-A870-4027F2385401}">
      <dsp:nvSpPr>
        <dsp:cNvPr id="0" name=""/>
        <dsp:cNvSpPr/>
      </dsp:nvSpPr>
      <dsp:spPr>
        <a:xfrm>
          <a:off x="1665469" y="-74523"/>
          <a:ext cx="939724" cy="1365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dirty="0"/>
            <a:t>ONG</a:t>
          </a:r>
        </a:p>
      </dsp:txBody>
      <dsp:txXfrm>
        <a:off x="1711343" y="-28649"/>
        <a:ext cx="847976" cy="1273790"/>
      </dsp:txXfrm>
    </dsp:sp>
    <dsp:sp modelId="{9D2DED73-09B5-4E6B-873E-20D69C756BD0}">
      <dsp:nvSpPr>
        <dsp:cNvPr id="0" name=""/>
        <dsp:cNvSpPr/>
      </dsp:nvSpPr>
      <dsp:spPr>
        <a:xfrm rot="2283604">
          <a:off x="2969746" y="2810978"/>
          <a:ext cx="170277" cy="0"/>
        </a:xfrm>
        <a:custGeom>
          <a:avLst/>
          <a:gdLst/>
          <a:ahLst/>
          <a:cxnLst/>
          <a:rect l="0" t="0" r="0" b="0"/>
          <a:pathLst>
            <a:path>
              <a:moveTo>
                <a:pt x="0" y="0"/>
              </a:moveTo>
              <a:lnTo>
                <a:pt x="17027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147B6-A125-43DA-92FE-315378B1034F}">
      <dsp:nvSpPr>
        <dsp:cNvPr id="0" name=""/>
        <dsp:cNvSpPr/>
      </dsp:nvSpPr>
      <dsp:spPr>
        <a:xfrm>
          <a:off x="3121920" y="2640199"/>
          <a:ext cx="1151431" cy="13480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rtl="0">
            <a:lnSpc>
              <a:spcPct val="90000"/>
            </a:lnSpc>
            <a:spcBef>
              <a:spcPct val="0"/>
            </a:spcBef>
            <a:spcAft>
              <a:spcPct val="35000"/>
            </a:spcAft>
            <a:buNone/>
          </a:pPr>
          <a:r>
            <a:rPr lang="fr-CA" sz="1500" b="0" i="0" u="none" kern="1200" baseline="0" dirty="0"/>
            <a:t>EXPERTISE SUR LA POLITIQUE </a:t>
          </a:r>
        </a:p>
      </dsp:txBody>
      <dsp:txXfrm>
        <a:off x="3178128" y="2696407"/>
        <a:ext cx="1039015" cy="1235658"/>
      </dsp:txXfrm>
    </dsp:sp>
    <dsp:sp modelId="{DE124981-BAFF-417B-81BB-3B3F91178F1A}">
      <dsp:nvSpPr>
        <dsp:cNvPr id="0" name=""/>
        <dsp:cNvSpPr/>
      </dsp:nvSpPr>
      <dsp:spPr>
        <a:xfrm rot="8668453">
          <a:off x="1223158" y="2774179"/>
          <a:ext cx="212559" cy="0"/>
        </a:xfrm>
        <a:custGeom>
          <a:avLst/>
          <a:gdLst/>
          <a:ahLst/>
          <a:cxnLst/>
          <a:rect l="0" t="0" r="0" b="0"/>
          <a:pathLst>
            <a:path>
              <a:moveTo>
                <a:pt x="0" y="0"/>
              </a:moveTo>
              <a:lnTo>
                <a:pt x="212559"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845B8-B9A5-41E1-A583-42657E874BC3}">
      <dsp:nvSpPr>
        <dsp:cNvPr id="0" name=""/>
        <dsp:cNvSpPr/>
      </dsp:nvSpPr>
      <dsp:spPr>
        <a:xfrm>
          <a:off x="-96888" y="2689751"/>
          <a:ext cx="1339829" cy="1248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dirty="0"/>
            <a:t>PRIVÉ</a:t>
          </a:r>
        </a:p>
        <a:p>
          <a:pPr marL="0" lvl="0" indent="0" algn="ctr" defTabSz="889000" rtl="0">
            <a:lnSpc>
              <a:spcPct val="90000"/>
            </a:lnSpc>
            <a:spcBef>
              <a:spcPct val="0"/>
            </a:spcBef>
            <a:spcAft>
              <a:spcPct val="35000"/>
            </a:spcAft>
            <a:buNone/>
          </a:pPr>
          <a:r>
            <a:rPr lang="fr-CA" sz="2000" b="0" i="0" u="none" kern="1200" baseline="0" dirty="0"/>
            <a:t>P. EX.</a:t>
          </a:r>
        </a:p>
        <a:p>
          <a:pPr marL="0" lvl="0" indent="0" algn="ctr" defTabSz="889000" rtl="0">
            <a:lnSpc>
              <a:spcPct val="90000"/>
            </a:lnSpc>
            <a:spcBef>
              <a:spcPct val="0"/>
            </a:spcBef>
            <a:spcAft>
              <a:spcPct val="35000"/>
            </a:spcAft>
            <a:buNone/>
          </a:pPr>
          <a:r>
            <a:rPr lang="fr-CA" sz="2000" b="0" i="0" u="none" kern="1200" baseline="0" dirty="0"/>
            <a:t>CSA</a:t>
          </a:r>
        </a:p>
      </dsp:txBody>
      <dsp:txXfrm>
        <a:off x="-35918" y="2750721"/>
        <a:ext cx="1217889" cy="112703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t>3/25/2018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t>3/25/2018</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userDrawn="1"/>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CA" dirty="0"/>
              <a:t>PPOCIR RICAPP for Consumer Groups Meeting 2018</a:t>
            </a:r>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CA" dirty="0"/>
              <a:t>PPOCIR RICAPP for Consumer Groups Meeting 2018</a:t>
            </a:r>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CA" dirty="0"/>
              <a:t>PPOCIR RICAPP for Consumer Groups Meeting 2018</a:t>
            </a:r>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CA" dirty="0"/>
              <a:t>PPOCIR RICAPP for Consumer Groups Meeting 2018</a:t>
            </a:r>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CA" dirty="0"/>
              <a:t>PPOCIR RICAPP for Consumer Groups Meeting 2018</a:t>
            </a:r>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CA" dirty="0"/>
              <a:t>PPOCIR RICAPP for Consumer Groups Meeting 2018</a:t>
            </a:r>
            <a:endParaRPr lang="en-US"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CA" dirty="0"/>
              <a:t>PPOCIR RICAPP for Consumer Groups Meeting 2018</a:t>
            </a:r>
            <a:endParaRPr lang="en-US"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dirty="0"/>
              <a:t>PPOCIR RICAPP for Consumer Groups Meeting 2018</a:t>
            </a:r>
            <a:endParaRPr lang="en-US"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CA" dirty="0"/>
              <a:t>PPOCIR RICAPP for Consumer Groups Meeting 2018</a:t>
            </a:r>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CA" dirty="0"/>
              <a:t>PPOCIR RICAPP for Consumer Groups Meeting 2018</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ppocir.uwaterloo.ca/fr/ppocir-knowledge-centre/" TargetMode="External"/><Relationship Id="rId2" Type="http://schemas.openxmlformats.org/officeDocument/2006/relationships/hyperlink" Target="http://ppocir.uwaterloo.ca/ppocir-knowledge-centre/"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egoddard@ualberta.c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theacsi.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ppocir.uwaterloo.ca/ppocir-knowledge-centr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638" y="1412776"/>
            <a:ext cx="5945188" cy="2592288"/>
          </a:xfrm>
        </p:spPr>
        <p:txBody>
          <a:bodyPr>
            <a:normAutofit/>
          </a:bodyPr>
          <a:lstStyle/>
          <a:p>
            <a:pPr algn="ctr"/>
            <a:br>
              <a:rPr lang="en-US" sz="2400" dirty="0">
                <a:solidFill>
                  <a:schemeClr val="bg2">
                    <a:lumMod val="50000"/>
                  </a:schemeClr>
                </a:solidFill>
              </a:rPr>
            </a:br>
            <a:r>
              <a:rPr lang="fr-CA" sz="2700" b="0" i="0" u="none" baseline="0" dirty="0">
                <a:solidFill>
                  <a:schemeClr val="bg2">
                    <a:lumMod val="50000"/>
                  </a:schemeClr>
                </a:solidFill>
              </a:rPr>
              <a:t>RECHERCHE SUR LES INTÉRÊTS DES CONSOMMATEURS AXÉE SUR LES POLITIQUES PUBLIQUES (RICAPP)</a:t>
            </a:r>
            <a:br>
              <a:rPr lang="fr-CA" sz="2700" dirty="0">
                <a:solidFill>
                  <a:schemeClr val="bg2">
                    <a:lumMod val="50000"/>
                  </a:schemeClr>
                </a:solidFill>
              </a:rPr>
            </a:br>
            <a:br>
              <a:rPr lang="fr-CA" sz="2700" dirty="0">
                <a:solidFill>
                  <a:schemeClr val="bg2">
                    <a:lumMod val="50000"/>
                  </a:schemeClr>
                </a:solidFill>
              </a:rPr>
            </a:br>
            <a:r>
              <a:rPr lang="fr-CA" sz="1800" b="0" i="0" u="none" baseline="0" dirty="0"/>
              <a:t>Soutenue par une subvention de partenariat de trois ans du Conseil de recherches en sciences humaines</a:t>
            </a:r>
          </a:p>
        </p:txBody>
      </p:sp>
      <p:sp>
        <p:nvSpPr>
          <p:cNvPr id="3" name="Subtitle 2"/>
          <p:cNvSpPr>
            <a:spLocks noGrp="1"/>
          </p:cNvSpPr>
          <p:nvPr>
            <p:ph type="subTitle" idx="1"/>
          </p:nvPr>
        </p:nvSpPr>
        <p:spPr>
          <a:xfrm>
            <a:off x="1133122" y="4149080"/>
            <a:ext cx="6650743" cy="1944216"/>
          </a:xfrm>
        </p:spPr>
        <p:txBody>
          <a:bodyPr/>
          <a:lstStyle/>
          <a:p>
            <a:pPr algn="ctr" rtl="0"/>
            <a:endParaRPr lang="fr-CA" sz="2000" dirty="0"/>
          </a:p>
          <a:p>
            <a:pPr algn="ctr" rtl="0">
              <a:spcAft>
                <a:spcPts val="600"/>
              </a:spcAft>
            </a:pPr>
            <a:r>
              <a:rPr lang="fr-CA" sz="2200" b="1" i="0" u="none" baseline="0" dirty="0">
                <a:solidFill>
                  <a:schemeClr val="tx1"/>
                </a:solidFill>
              </a:rPr>
              <a:t>Rencontres de groupes de consommateurs :  Ottawa</a:t>
            </a:r>
          </a:p>
          <a:p>
            <a:pPr algn="ctr" rtl="0"/>
            <a:r>
              <a:rPr lang="fr-CA" sz="2200" b="1" i="0" u="none" baseline="0" dirty="0">
                <a:solidFill>
                  <a:schemeClr val="tx1"/>
                </a:solidFill>
              </a:rPr>
              <a:t>21 février 2018</a:t>
            </a:r>
          </a:p>
          <a:p>
            <a:pPr algn="ctr" rtl="0"/>
            <a:r>
              <a:rPr lang="fr-CA" sz="1800" b="1" i="0" u="none" baseline="0" dirty="0">
                <a:solidFill>
                  <a:schemeClr val="tx1"/>
                </a:solidFill>
              </a:rPr>
              <a:t>Avec OCA; ACFC; CB/BC; CRTC</a:t>
            </a:r>
          </a:p>
          <a:p>
            <a:pPr algn="ctr" rtl="0"/>
            <a:endParaRPr lang="fr-CA" sz="2400" b="1" dirty="0">
              <a:solidFill>
                <a:schemeClr val="tx1"/>
              </a:solidFill>
            </a:endParaRPr>
          </a:p>
          <a:p>
            <a:pPr algn="ctr" rtl="0"/>
            <a:r>
              <a:rPr lang="fr-CA" sz="1800" b="0" i="0" u="none" baseline="0" dirty="0">
                <a:solidFill>
                  <a:schemeClr val="tx1"/>
                </a:solidFill>
              </a:rPr>
              <a:t>Robert R. Kerton</a:t>
            </a:r>
          </a:p>
          <a:p>
            <a:pPr algn="ctr" rtl="0"/>
            <a:r>
              <a:rPr lang="fr-CA" sz="1800" b="0" i="0" u="none" baseline="0" dirty="0">
                <a:solidFill>
                  <a:schemeClr val="tx1"/>
                </a:solidFill>
              </a:rPr>
              <a:t>Économie, Université de Waterloo, Canada</a:t>
            </a:r>
          </a:p>
          <a:p>
            <a:pPr algn="ctr" rtl="0"/>
            <a:endParaRPr lang="fr-CA" sz="2000" dirty="0"/>
          </a:p>
        </p:txBody>
      </p:sp>
      <p:cxnSp>
        <p:nvCxnSpPr>
          <p:cNvPr id="7" name="Straight Connector 6"/>
          <p:cNvCxnSpPr/>
          <p:nvPr/>
        </p:nvCxnSpPr>
        <p:spPr>
          <a:xfrm>
            <a:off x="4006180" y="5085184"/>
            <a:ext cx="936104"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DCB4-E5D4-45D3-ADB7-0970621D92C5}"/>
              </a:ext>
            </a:extLst>
          </p:cNvPr>
          <p:cNvSpPr>
            <a:spLocks noGrp="1"/>
          </p:cNvSpPr>
          <p:nvPr>
            <p:ph type="title"/>
          </p:nvPr>
        </p:nvSpPr>
        <p:spPr>
          <a:xfrm>
            <a:off x="1532080" y="505269"/>
            <a:ext cx="10034939" cy="1219200"/>
          </a:xfrm>
        </p:spPr>
        <p:txBody>
          <a:bodyPr>
            <a:normAutofit fontScale="90000"/>
          </a:bodyPr>
          <a:lstStyle/>
          <a:p>
            <a:pPr algn="l" rtl="0"/>
            <a:r>
              <a:rPr lang="fr-CA" b="0" i="0" u="none" baseline="0" dirty="0"/>
              <a:t>PARTENARIAT POUR LA RECHERCHE ET LA POLITIQUE</a:t>
            </a:r>
            <a:br>
              <a:rPr lang="fr-CA" dirty="0"/>
            </a:br>
            <a:r>
              <a:rPr lang="fr-CA" b="0" i="0" u="none" baseline="0" dirty="0"/>
              <a:t>Améliorer les cibles de recherche et réduire les délais</a:t>
            </a:r>
            <a:br>
              <a:rPr lang="fr-CA" dirty="0"/>
            </a:br>
            <a:r>
              <a:rPr lang="fr-CA" b="0" i="0" u="none" baseline="0" dirty="0"/>
              <a:t>          </a:t>
            </a:r>
            <a:r>
              <a:rPr lang="fr-CA" sz="2700" b="0" i="0" u="none" baseline="0" dirty="0">
                <a:solidFill>
                  <a:schemeClr val="tx1"/>
                </a:solidFill>
              </a:rPr>
              <a:t>    = un partenaire surmontant un retard de politique normal</a:t>
            </a:r>
          </a:p>
        </p:txBody>
      </p:sp>
      <p:pic>
        <p:nvPicPr>
          <p:cNvPr id="7" name="Content Placeholder 6">
            <a:extLst>
              <a:ext uri="{FF2B5EF4-FFF2-40B4-BE49-F238E27FC236}">
                <a16:creationId xmlns:a16="http://schemas.microsoft.com/office/drawing/2014/main" id="{6C1CC418-8B64-40B0-8659-8E4D483770AA}"/>
              </a:ext>
            </a:extLst>
          </p:cNvPr>
          <p:cNvPicPr>
            <a:picLocks noGrp="1" noChangeAspect="1"/>
          </p:cNvPicPr>
          <p:nvPr>
            <p:ph sz="half" idx="2"/>
          </p:nvPr>
        </p:nvPicPr>
        <p:blipFill rotWithShape="1">
          <a:blip r:embed="rId2"/>
          <a:srcRect b="73879"/>
          <a:stretch/>
        </p:blipFill>
        <p:spPr>
          <a:xfrm>
            <a:off x="10170406" y="1988840"/>
            <a:ext cx="1658256" cy="380600"/>
          </a:xfrm>
          <a:prstGeom prst="rect">
            <a:avLst/>
          </a:prstGeom>
        </p:spPr>
      </p:pic>
      <p:sp>
        <p:nvSpPr>
          <p:cNvPr id="5" name="Footer Placeholder 4">
            <a:extLst>
              <a:ext uri="{FF2B5EF4-FFF2-40B4-BE49-F238E27FC236}">
                <a16:creationId xmlns:a16="http://schemas.microsoft.com/office/drawing/2014/main" id="{02E3229A-D9C9-4BED-83B7-7595158E985E}"/>
              </a:ext>
            </a:extLst>
          </p:cNvPr>
          <p:cNvSpPr>
            <a:spLocks noGrp="1"/>
          </p:cNvSpPr>
          <p:nvPr>
            <p:ph type="ftr" sz="quarter" idx="11"/>
          </p:nvPr>
        </p:nvSpPr>
        <p:spPr/>
        <p:txBody>
          <a:bodyPr/>
          <a:lstStyle/>
          <a:p>
            <a:pPr algn="l" rtl="0"/>
            <a:r>
              <a:rPr lang="fr-CA" b="0" i="0" u="none" baseline="0" dirty="0"/>
              <a:t>Atelier PPOCIR RICAPP 2015 à l'Université McGill</a:t>
            </a:r>
            <a:endParaRPr lang="fr-CA" dirty="0"/>
          </a:p>
        </p:txBody>
      </p:sp>
      <p:pic>
        <p:nvPicPr>
          <p:cNvPr id="8" name="Picture 7">
            <a:extLst>
              <a:ext uri="{FF2B5EF4-FFF2-40B4-BE49-F238E27FC236}">
                <a16:creationId xmlns:a16="http://schemas.microsoft.com/office/drawing/2014/main" id="{1C9762A9-ECAC-47F9-A15F-4B5394DD47D2}"/>
              </a:ext>
            </a:extLst>
          </p:cNvPr>
          <p:cNvPicPr>
            <a:picLocks noChangeAspect="1"/>
          </p:cNvPicPr>
          <p:nvPr/>
        </p:nvPicPr>
        <p:blipFill>
          <a:blip r:embed="rId3"/>
          <a:stretch>
            <a:fillRect/>
          </a:stretch>
        </p:blipFill>
        <p:spPr>
          <a:xfrm>
            <a:off x="1053852" y="3283246"/>
            <a:ext cx="5708904" cy="3168774"/>
          </a:xfrm>
          <a:prstGeom prst="rect">
            <a:avLst/>
          </a:prstGeom>
        </p:spPr>
      </p:pic>
      <p:pic>
        <p:nvPicPr>
          <p:cNvPr id="4" name="Graphic 3" descr="Checkmark">
            <a:extLst>
              <a:ext uri="{FF2B5EF4-FFF2-40B4-BE49-F238E27FC236}">
                <a16:creationId xmlns:a16="http://schemas.microsoft.com/office/drawing/2014/main" id="{721D6B08-859B-4046-B4E6-7429B67BBF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7988" y="1285915"/>
            <a:ext cx="302652" cy="302652"/>
          </a:xfrm>
          <a:prstGeom prst="rect">
            <a:avLst/>
          </a:prstGeom>
        </p:spPr>
      </p:pic>
      <p:pic>
        <p:nvPicPr>
          <p:cNvPr id="9" name="Graphic 8" descr="Checkmark">
            <a:extLst>
              <a:ext uri="{FF2B5EF4-FFF2-40B4-BE49-F238E27FC236}">
                <a16:creationId xmlns:a16="http://schemas.microsoft.com/office/drawing/2014/main" id="{031D5937-3700-4201-9CC2-282D07D1C1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0836" y="2109870"/>
            <a:ext cx="259570" cy="259570"/>
          </a:xfrm>
          <a:prstGeom prst="rect">
            <a:avLst/>
          </a:prstGeom>
        </p:spPr>
      </p:pic>
      <p:sp>
        <p:nvSpPr>
          <p:cNvPr id="10" name="Rectangle 9">
            <a:extLst>
              <a:ext uri="{FF2B5EF4-FFF2-40B4-BE49-F238E27FC236}">
                <a16:creationId xmlns:a16="http://schemas.microsoft.com/office/drawing/2014/main" id="{D314B8F3-A5CB-4874-8F01-3D5E1A81DFAC}"/>
              </a:ext>
            </a:extLst>
          </p:cNvPr>
          <p:cNvSpPr>
            <a:spLocks noChangeArrowheads="1"/>
          </p:cNvSpPr>
          <p:nvPr/>
        </p:nvSpPr>
        <p:spPr bwMode="auto">
          <a:xfrm>
            <a:off x="6814492" y="2062153"/>
            <a:ext cx="5080776" cy="17466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0"/>
              </a:spcBef>
              <a:spcAft>
                <a:spcPts val="300"/>
              </a:spcAft>
              <a:buClrTx/>
              <a:buSzTx/>
              <a:buFontTx/>
              <a:buNone/>
            </a:pPr>
            <a:r>
              <a:rPr kumimoji="0" lang="fr-CA"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DÉLAI D’ANALYSE </a:t>
            </a:r>
            <a:br>
              <a:rPr kumimoji="0" lang="fr-CA"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fr-CA"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LA SITUATION</a:t>
            </a:r>
          </a:p>
          <a:p>
            <a:pPr marL="288925" marR="0" lvl="0" indent="-288925" algn="l" defTabSz="914400" rtl="0" eaLnBrk="0" fontAlgn="base" latinLnBrk="0" hangingPunct="0">
              <a:lnSpc>
                <a:spcPct val="100000"/>
              </a:lnSpc>
              <a:spcBef>
                <a:spcPct val="0"/>
              </a:spcBef>
              <a:spcAft>
                <a:spcPts val="300"/>
              </a:spcAft>
              <a:buClrTx/>
              <a:buSzTx/>
            </a:pPr>
            <a:r>
              <a:rPr kumimoji="0" lang="fr-C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DÉLAI ADMINISTRATIF</a:t>
            </a:r>
          </a:p>
          <a:p>
            <a:pPr marL="288925" marR="0" lvl="0" indent="-288925" algn="l" defTabSz="914400" rtl="0" eaLnBrk="0" fontAlgn="base" latinLnBrk="0" hangingPunct="0">
              <a:lnSpc>
                <a:spcPct val="100000"/>
              </a:lnSpc>
              <a:spcBef>
                <a:spcPct val="0"/>
              </a:spcBef>
              <a:spcAft>
                <a:spcPts val="300"/>
              </a:spcAft>
              <a:buClrTx/>
              <a:buSzTx/>
            </a:pPr>
            <a:r>
              <a:rPr kumimoji="0" lang="fr-C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DÉLAI OPÉRATIONNEL</a:t>
            </a:r>
          </a:p>
          <a:p>
            <a:pPr marL="288925" marR="0" lvl="0" indent="-288925" algn="l" defTabSz="914400" rtl="0" eaLnBrk="0" fontAlgn="base" latinLnBrk="0" hangingPunct="0">
              <a:lnSpc>
                <a:spcPct val="100000"/>
              </a:lnSpc>
              <a:spcBef>
                <a:spcPct val="0"/>
              </a:spcBef>
              <a:spcAft>
                <a:spcPct val="0"/>
              </a:spcAft>
              <a:buClrTx/>
              <a:buSzTx/>
            </a:pPr>
            <a:r>
              <a:rPr kumimoji="0" lang="fr-C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DÉLAI D'EFFICACITÉ</a:t>
            </a:r>
            <a:endParaRPr kumimoji="0" lang="fr-CA"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1" name="Content Placeholder 6">
            <a:extLst>
              <a:ext uri="{FF2B5EF4-FFF2-40B4-BE49-F238E27FC236}">
                <a16:creationId xmlns:a16="http://schemas.microsoft.com/office/drawing/2014/main" id="{6C1CC418-8B64-40B0-8659-8E4D483770AA}"/>
              </a:ext>
            </a:extLst>
          </p:cNvPr>
          <p:cNvPicPr>
            <a:picLocks noGrp="1" noChangeAspect="1"/>
          </p:cNvPicPr>
          <p:nvPr>
            <p:ph sz="half" idx="2"/>
          </p:nvPr>
        </p:nvPicPr>
        <p:blipFill rotWithShape="1">
          <a:blip r:embed="rId2"/>
          <a:srcRect t="29426"/>
          <a:stretch/>
        </p:blipFill>
        <p:spPr>
          <a:xfrm>
            <a:off x="10198868" y="2708920"/>
            <a:ext cx="1658256" cy="1028317"/>
          </a:xfrm>
          <a:prstGeom prst="rect">
            <a:avLst/>
          </a:prstGeom>
        </p:spPr>
      </p:pic>
    </p:spTree>
    <p:extLst>
      <p:ext uri="{BB962C8B-B14F-4D97-AF65-F5344CB8AC3E}">
        <p14:creationId xmlns:p14="http://schemas.microsoft.com/office/powerpoint/2010/main" val="423304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B713-0051-4894-A205-C32A7F0CD8B9}"/>
              </a:ext>
            </a:extLst>
          </p:cNvPr>
          <p:cNvSpPr>
            <a:spLocks noGrp="1"/>
          </p:cNvSpPr>
          <p:nvPr>
            <p:ph type="title"/>
          </p:nvPr>
        </p:nvSpPr>
        <p:spPr>
          <a:xfrm>
            <a:off x="1565028" y="162811"/>
            <a:ext cx="9577065" cy="2016224"/>
          </a:xfrm>
        </p:spPr>
        <p:txBody>
          <a:bodyPr>
            <a:normAutofit fontScale="90000"/>
          </a:bodyPr>
          <a:lstStyle/>
          <a:p>
            <a:pPr algn="ctr" rtl="0"/>
            <a:r>
              <a:rPr lang="fr-CA" sz="2200" b="0" i="0" u="none" baseline="0" dirty="0"/>
              <a:t>RENFORCEMENT DES CAPACITÉS RICAPP/PPOCIR 2013-2017</a:t>
            </a:r>
            <a:br>
              <a:rPr lang="fr-CA" sz="2200" dirty="0"/>
            </a:br>
            <a:r>
              <a:rPr lang="fr-CA" sz="2200" b="0" i="0" u="none" baseline="0" dirty="0"/>
              <a:t>Projets de recherche d'étudiants diplômés soutenus par SSHRC/CRSH et partenaires</a:t>
            </a:r>
            <a:br>
              <a:rPr lang="fr-CA" sz="2200" dirty="0"/>
            </a:br>
            <a:r>
              <a:rPr lang="fr-CA" sz="2200" b="0" i="0" u="none" baseline="0" dirty="0"/>
              <a:t>et présentés aux ateliers 2014-2017</a:t>
            </a:r>
            <a:br>
              <a:rPr lang="fr-CA" dirty="0"/>
            </a:br>
            <a:r>
              <a:rPr lang="fr-CA" sz="2000" b="0" i="0" u="none" baseline="0" dirty="0">
                <a:solidFill>
                  <a:schemeClr val="tx1"/>
                </a:solidFill>
                <a:hlinkClick r:id="rId2"/>
              </a:rPr>
              <a:t>http://ppocir.uwaterloo.ca/ppocir-knowledge-centre/</a:t>
            </a:r>
            <a:r>
              <a:rPr lang="fr-CA" sz="2000" b="0" i="0" u="none" baseline="0" dirty="0">
                <a:solidFill>
                  <a:schemeClr val="tx1"/>
                </a:solidFill>
              </a:rPr>
              <a:t>  </a:t>
            </a:r>
            <a:br>
              <a:rPr lang="fr-CA" sz="2000" dirty="0">
                <a:solidFill>
                  <a:schemeClr val="tx1"/>
                </a:solidFill>
              </a:rPr>
            </a:br>
            <a:r>
              <a:rPr lang="fr-CA" sz="2000" b="0" i="0" u="none" baseline="0" dirty="0">
                <a:solidFill>
                  <a:schemeClr val="tx1"/>
                </a:solidFill>
                <a:hlinkClick r:id="rId3"/>
              </a:rPr>
              <a:t>http://ppocir.uwaterloo.ca/fr/ppocir-knowledge-centre/</a:t>
            </a:r>
            <a:r>
              <a:rPr lang="fr-CA" sz="2000" b="0" i="0" u="none" baseline="0" dirty="0">
                <a:solidFill>
                  <a:schemeClr val="tx1"/>
                </a:solidFill>
              </a:rPr>
              <a:t>  </a:t>
            </a:r>
            <a:br>
              <a:rPr lang="fr-CA" dirty="0"/>
            </a:br>
            <a:endParaRPr lang="fr-CA" dirty="0"/>
          </a:p>
        </p:txBody>
      </p:sp>
      <p:pic>
        <p:nvPicPr>
          <p:cNvPr id="6" name="Content Placeholder 5">
            <a:extLst>
              <a:ext uri="{FF2B5EF4-FFF2-40B4-BE49-F238E27FC236}">
                <a16:creationId xmlns:a16="http://schemas.microsoft.com/office/drawing/2014/main" id="{864519CE-7A50-4A6B-91D2-17AEB2981074}"/>
              </a:ext>
            </a:extLst>
          </p:cNvPr>
          <p:cNvPicPr>
            <a:picLocks noGrp="1" noChangeAspect="1"/>
          </p:cNvPicPr>
          <p:nvPr>
            <p:ph sz="half" idx="1"/>
          </p:nvPr>
        </p:nvPicPr>
        <p:blipFill>
          <a:blip r:embed="rId4"/>
          <a:stretch>
            <a:fillRect/>
          </a:stretch>
        </p:blipFill>
        <p:spPr>
          <a:xfrm>
            <a:off x="1056929" y="4509120"/>
            <a:ext cx="2814445" cy="1663081"/>
          </a:xfrm>
          <a:prstGeom prst="rect">
            <a:avLst/>
          </a:prstGeom>
        </p:spPr>
      </p:pic>
      <p:sp>
        <p:nvSpPr>
          <p:cNvPr id="4" name="Content Placeholder 3">
            <a:extLst>
              <a:ext uri="{FF2B5EF4-FFF2-40B4-BE49-F238E27FC236}">
                <a16:creationId xmlns:a16="http://schemas.microsoft.com/office/drawing/2014/main" id="{754B3736-349A-47FC-9D7C-A107A6F66D35}"/>
              </a:ext>
            </a:extLst>
          </p:cNvPr>
          <p:cNvSpPr>
            <a:spLocks noGrp="1"/>
          </p:cNvSpPr>
          <p:nvPr>
            <p:ph sz="half" idx="2"/>
          </p:nvPr>
        </p:nvSpPr>
        <p:spPr>
          <a:xfrm>
            <a:off x="3790156" y="1972838"/>
            <a:ext cx="7632848" cy="4187952"/>
          </a:xfrm>
        </p:spPr>
        <p:txBody>
          <a:bodyPr>
            <a:noAutofit/>
          </a:bodyPr>
          <a:lstStyle/>
          <a:p>
            <a:pPr indent="-165100" rtl="0">
              <a:lnSpc>
                <a:spcPct val="100000"/>
              </a:lnSpc>
            </a:pPr>
            <a:r>
              <a:rPr lang="fr-CA" sz="2100" b="1" i="0" u="none" baseline="0" dirty="0"/>
              <a:t>Autonomisation des consommateurs grâce à la technologie de l'information et à l'IA.</a:t>
            </a:r>
          </a:p>
          <a:p>
            <a:pPr indent="-165100" rtl="0">
              <a:lnSpc>
                <a:spcPct val="100000"/>
              </a:lnSpc>
              <a:spcBef>
                <a:spcPts val="1200"/>
              </a:spcBef>
            </a:pPr>
            <a:r>
              <a:rPr lang="fr-CA" sz="2100" b="0" i="0" u="none" baseline="0" dirty="0"/>
              <a:t>« Comparaison du cadre de politique publique pour les dispositifs de communication mobiles au Canada, en Australie, au Royaume-Uni et aux États-Unis : Convergence et divergences », Paul Goodrick, Université Ryerson.</a:t>
            </a:r>
          </a:p>
          <a:p>
            <a:pPr indent="-165100" rtl="0">
              <a:lnSpc>
                <a:spcPct val="100000"/>
              </a:lnSpc>
              <a:spcBef>
                <a:spcPts val="1200"/>
              </a:spcBef>
            </a:pPr>
            <a:r>
              <a:rPr lang="fr-CA" sz="2100" b="0" i="0" u="none" baseline="0" dirty="0"/>
              <a:t> « Perturbation des marchés ou égalisation des marchés : Génie cognitif et intelligence artificielle pour la responsabilisation des consommateurs », Selena Lucien, Université d'Ottawa/CDIP. </a:t>
            </a:r>
          </a:p>
          <a:p>
            <a:pPr indent="-165100" rtl="0">
              <a:lnSpc>
                <a:spcPct val="100000"/>
              </a:lnSpc>
              <a:spcBef>
                <a:spcPts val="1200"/>
              </a:spcBef>
            </a:pPr>
            <a:r>
              <a:rPr lang="fr-CA" sz="2100" b="0" i="0" u="none" baseline="0" dirty="0"/>
              <a:t>« Modélisation des coûts de prestation sur l'Internet au Canada », Ben Klass, Université Carleton.</a:t>
            </a:r>
          </a:p>
          <a:p>
            <a:endParaRPr lang="fr-CA" dirty="0"/>
          </a:p>
        </p:txBody>
      </p:sp>
      <p:sp>
        <p:nvSpPr>
          <p:cNvPr id="5" name="Footer Placeholder 4">
            <a:extLst>
              <a:ext uri="{FF2B5EF4-FFF2-40B4-BE49-F238E27FC236}">
                <a16:creationId xmlns:a16="http://schemas.microsoft.com/office/drawing/2014/main" id="{96E256BC-ACFD-49A9-A159-009F5215F993}"/>
              </a:ext>
            </a:extLst>
          </p:cNvPr>
          <p:cNvSpPr>
            <a:spLocks noGrp="1"/>
          </p:cNvSpPr>
          <p:nvPr>
            <p:ph type="ftr" sz="quarter" idx="11"/>
          </p:nvPr>
        </p:nvSpPr>
        <p:spPr>
          <a:xfrm>
            <a:off x="1125860" y="6172202"/>
            <a:ext cx="9937104" cy="431508"/>
          </a:xfrm>
        </p:spPr>
        <p:txBody>
          <a:bodyPr/>
          <a:lstStyle/>
          <a:p>
            <a:pPr algn="l" rtl="0"/>
            <a:r>
              <a:rPr lang="fr-CA" sz="1400" b="0" i="0" u="none" baseline="0" dirty="0"/>
              <a:t>Pascale Marceau, gagnante de l'affiche PPOCIR RICAPP, Université Laval, félicitée par le Dr. Michael Jenkin; atelier 2016, Ottawa</a:t>
            </a:r>
            <a:endParaRPr lang="fr-CA" sz="1400" dirty="0"/>
          </a:p>
        </p:txBody>
      </p:sp>
    </p:spTree>
    <p:extLst>
      <p:ext uri="{BB962C8B-B14F-4D97-AF65-F5344CB8AC3E}">
        <p14:creationId xmlns:p14="http://schemas.microsoft.com/office/powerpoint/2010/main" val="34587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D8AC39-0134-4AEB-9CD5-559B8FD1844E}"/>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sp>
        <p:nvSpPr>
          <p:cNvPr id="3" name="Rectangle 2">
            <a:extLst>
              <a:ext uri="{FF2B5EF4-FFF2-40B4-BE49-F238E27FC236}">
                <a16:creationId xmlns:a16="http://schemas.microsoft.com/office/drawing/2014/main" id="{B86C6D49-795B-4B39-9005-A34DDC241FB7}"/>
              </a:ext>
            </a:extLst>
          </p:cNvPr>
          <p:cNvSpPr/>
          <p:nvPr/>
        </p:nvSpPr>
        <p:spPr>
          <a:xfrm>
            <a:off x="2494012" y="548680"/>
            <a:ext cx="8352928" cy="5632311"/>
          </a:xfrm>
          <a:prstGeom prst="rect">
            <a:avLst/>
          </a:prstGeom>
        </p:spPr>
        <p:txBody>
          <a:bodyPr wrap="square">
            <a:spAutoFit/>
          </a:bodyPr>
          <a:lstStyle/>
          <a:p>
            <a:pPr algn="l" rtl="0"/>
            <a:r>
              <a:rPr lang="fr-CA" b="1" i="0" u="none" baseline="0" dirty="0"/>
              <a:t>Tactiques comportementales : Ami et ennemi dans la protection </a:t>
            </a:r>
            <a:br>
              <a:rPr lang="fr-CA" b="1" i="0" u="none" baseline="0" dirty="0"/>
            </a:br>
            <a:r>
              <a:rPr lang="fr-CA" b="1" i="0" u="none" baseline="0" dirty="0"/>
              <a:t>du consommateur</a:t>
            </a:r>
          </a:p>
          <a:p>
            <a:pPr algn="l" rtl="0"/>
            <a:r>
              <a:rPr lang="fr-CA" b="0" i="0" u="none" baseline="0" dirty="0"/>
              <a:t>« Évaluation des effets des facteurs comportementaux et psychosociaux </a:t>
            </a:r>
            <a:br>
              <a:rPr lang="fr-CA" b="0" i="0" u="none" baseline="0" dirty="0"/>
            </a:br>
            <a:r>
              <a:rPr lang="fr-CA" b="0" i="0" u="none" baseline="0" dirty="0"/>
              <a:t>sur l'insécurité alimentaire au Canada », Gratias Gloria Denise Godonou, </a:t>
            </a:r>
            <a:br>
              <a:rPr lang="fr-CA" b="0" i="0" u="none" baseline="0" dirty="0"/>
            </a:br>
            <a:r>
              <a:rPr lang="fr-CA" b="0" i="0" u="none" baseline="0" dirty="0"/>
              <a:t>Université Laval.</a:t>
            </a:r>
          </a:p>
          <a:p>
            <a:pPr algn="l" rtl="0"/>
            <a:r>
              <a:rPr lang="fr-CA" b="0" i="0" u="none" baseline="0" dirty="0"/>
              <a:t>« Enquête bibliographique sur les contributions sociologiques à RICAPP </a:t>
            </a:r>
            <a:br>
              <a:rPr lang="fr-CA" b="0" i="0" u="none" baseline="0" dirty="0"/>
            </a:br>
            <a:r>
              <a:rPr lang="fr-CA" b="0" i="0" u="none" baseline="0" dirty="0"/>
              <a:t>au Canada », Mathieu Lizotte, Université Laval.</a:t>
            </a:r>
          </a:p>
          <a:p>
            <a:pPr algn="l" rtl="0"/>
            <a:r>
              <a:rPr lang="fr-CA" b="0" i="0" u="none" baseline="0" dirty="0"/>
              <a:t> « La création et la régulation des mécanismes fiduciaires dans l'économie </a:t>
            </a:r>
            <a:br>
              <a:rPr lang="fr-CA" b="0" i="0" u="none" baseline="0" dirty="0"/>
            </a:br>
            <a:r>
              <a:rPr lang="fr-CA" b="0" i="0" u="none" baseline="0" dirty="0"/>
              <a:t>du partage », Lukas Parker, Université Ryerson.  </a:t>
            </a:r>
          </a:p>
          <a:p>
            <a:pPr algn="l" rtl="0"/>
            <a:r>
              <a:rPr lang="fr-CA" b="0" i="0" u="none" baseline="0" dirty="0"/>
              <a:t>« L’influence d’une campagne de sensibilisation au tri des déchets sur les comportements des consommateurs », Pascale Marceau, Université Laval.</a:t>
            </a:r>
          </a:p>
          <a:p>
            <a:pPr algn="l" rtl="0"/>
            <a:r>
              <a:rPr lang="fr-CA" b="1" i="0" u="none" baseline="0" dirty="0"/>
              <a:t>Commercialisation disruptive des aliments et autonomisation des consommateurs</a:t>
            </a:r>
          </a:p>
          <a:p>
            <a:pPr algn="l" rtl="0"/>
            <a:r>
              <a:rPr lang="fr-CA" b="0" i="0" u="none" baseline="0" dirty="0"/>
              <a:t>« Étiquetage des aliments pour les enfants », Shannon Allen, Université de l'Alberta</a:t>
            </a:r>
          </a:p>
          <a:p>
            <a:pPr algn="l" rtl="0"/>
            <a:r>
              <a:rPr lang="fr-CA" b="0" i="0" u="none" baseline="0" dirty="0"/>
              <a:t>« Consommateur intermittent d'aliments biologiques », Camille Massey, </a:t>
            </a:r>
            <a:br>
              <a:rPr lang="fr-CA" b="0" i="0" u="none" baseline="0" dirty="0"/>
            </a:br>
            <a:r>
              <a:rPr lang="fr-CA" b="0" i="0" u="none" baseline="0" dirty="0"/>
              <a:t>Université Laval.</a:t>
            </a:r>
          </a:p>
          <a:p>
            <a:pPr algn="l" rtl="0"/>
            <a:r>
              <a:rPr lang="fr-CA" b="0" i="0" u="none" baseline="0" dirty="0"/>
              <a:t> « La technologie perturbatrice dans l'industrie des services alimentaires », Shannon Allen, Université de l'Alberta.</a:t>
            </a:r>
          </a:p>
          <a:p>
            <a:pPr algn="l" rtl="0"/>
            <a:r>
              <a:rPr lang="fr-CA" b="0" i="0" u="none" baseline="0" dirty="0"/>
              <a:t>« Food Fraude : Impact sur les consommateurs et techniques d'atténuation », </a:t>
            </a:r>
            <a:br>
              <a:rPr lang="fr-CA" b="0" i="0" u="none" baseline="0" dirty="0"/>
            </a:br>
            <a:r>
              <a:rPr lang="fr-CA" b="0" i="0" u="none" baseline="0" dirty="0"/>
              <a:t>Torie Murphy, Université de Guelph.</a:t>
            </a:r>
            <a:endParaRPr lang="fr-CA" dirty="0"/>
          </a:p>
        </p:txBody>
      </p:sp>
    </p:spTree>
    <p:extLst>
      <p:ext uri="{BB962C8B-B14F-4D97-AF65-F5344CB8AC3E}">
        <p14:creationId xmlns:p14="http://schemas.microsoft.com/office/powerpoint/2010/main" val="236092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4EF79D-8C32-4008-A69E-254FEA8B2828}"/>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sp>
        <p:nvSpPr>
          <p:cNvPr id="3" name="Rectangle 2">
            <a:extLst>
              <a:ext uri="{FF2B5EF4-FFF2-40B4-BE49-F238E27FC236}">
                <a16:creationId xmlns:a16="http://schemas.microsoft.com/office/drawing/2014/main" id="{3A63E78E-9C05-45A6-BF07-EAA68FB46D01}"/>
              </a:ext>
            </a:extLst>
          </p:cNvPr>
          <p:cNvSpPr/>
          <p:nvPr/>
        </p:nvSpPr>
        <p:spPr>
          <a:xfrm>
            <a:off x="1413892" y="116632"/>
            <a:ext cx="10585176" cy="6340197"/>
          </a:xfrm>
          <a:prstGeom prst="rect">
            <a:avLst/>
          </a:prstGeom>
        </p:spPr>
        <p:txBody>
          <a:bodyPr wrap="square">
            <a:spAutoFit/>
          </a:bodyPr>
          <a:lstStyle/>
          <a:p>
            <a:pPr algn="l" rtl="0"/>
            <a:r>
              <a:rPr lang="fr-CA" b="1" i="0" u="none" baseline="0" dirty="0"/>
              <a:t>Assurer l'intérêt du consommateur dans FinTech</a:t>
            </a:r>
          </a:p>
          <a:p>
            <a:r>
              <a:rPr lang="fr-CA" dirty="0"/>
              <a:t>« Paramètre </a:t>
            </a:r>
            <a:r>
              <a:rPr lang="fr-CA" b="0" i="0" u="none" baseline="0" dirty="0"/>
              <a:t>de contexte : Finances des consommateurs canadiens », Etienne Boucher, Université Laval.</a:t>
            </a:r>
          </a:p>
          <a:p>
            <a:pPr algn="l" rtl="0"/>
            <a:r>
              <a:rPr lang="fr-CA" b="0" i="0" u="none" baseline="0" dirty="0"/>
              <a:t>« Entreprise à risque? Prêts en ligne entre pairs au Canada du point de vue des consommateurs », Ryan McNeil, Université d'Ottawa; partenaire : CDIP.</a:t>
            </a:r>
          </a:p>
          <a:p>
            <a:pPr algn="l" rtl="0"/>
            <a:r>
              <a:rPr lang="fr-CA" b="0" i="0" u="none" baseline="0" dirty="0"/>
              <a:t>« Efficacité de la mise en place de règlements sur l'argent mobile : Les leçons des pays en développement à tirer pour le Canada », Ruba Itani, Université Ryerson. </a:t>
            </a:r>
          </a:p>
          <a:p>
            <a:pPr algn="l" rtl="0">
              <a:spcAft>
                <a:spcPts val="600"/>
              </a:spcAft>
            </a:pPr>
            <a:r>
              <a:rPr lang="fr-CA" b="0" i="0" u="none" baseline="0" dirty="0"/>
              <a:t>« Les ainés : les finances personnelles et l’abus financier », Patricia Long, Université Laval.</a:t>
            </a:r>
          </a:p>
          <a:p>
            <a:pPr algn="l" rtl="0"/>
            <a:r>
              <a:rPr lang="fr-CA" b="1" i="0" u="none" baseline="0" dirty="0"/>
              <a:t>Politique publique pour répondre aux nouvelles tromperies et escroqueries - en ligne et hors ligne</a:t>
            </a:r>
          </a:p>
          <a:p>
            <a:pPr algn="l" rtl="0"/>
            <a:r>
              <a:rPr lang="fr-CA" b="0" i="0" u="none" baseline="0" dirty="0"/>
              <a:t>« Attitude des jeunes consommateurs à l'égard des marchandises contrefaites », Amy Faria, </a:t>
            </a:r>
          </a:p>
          <a:p>
            <a:pPr algn="l" rtl="0"/>
            <a:r>
              <a:rPr lang="fr-CA" b="0" i="0" u="none" baseline="0" dirty="0"/>
              <a:t>Université de Guelph.</a:t>
            </a:r>
          </a:p>
          <a:p>
            <a:pPr algn="l" rtl="0"/>
            <a:r>
              <a:rPr lang="fr-CA" b="0" i="0" u="none" baseline="0" dirty="0"/>
              <a:t> « Les problèmes juridiques quotidiens des consommateurs canadiens : Résultats d'une enquête démographique générale de 2014 » Matthew McManus et David Kryszajtys, Université York.</a:t>
            </a:r>
          </a:p>
          <a:p>
            <a:pPr algn="l" rtl="0">
              <a:spcAft>
                <a:spcPts val="600"/>
              </a:spcAft>
            </a:pPr>
            <a:r>
              <a:rPr lang="fr-CA" b="0" i="0" u="none" baseline="0" dirty="0"/>
              <a:t>« Comparaisons intergouvernementales de la publicité trompeuse, de la protection des renseignements personnels, des télécommunications et des droits des consommateurs : Inspection préliminaire »,  </a:t>
            </a:r>
            <a:br>
              <a:rPr lang="fr-CA" b="0" i="0" u="none" baseline="0" dirty="0"/>
            </a:br>
            <a:r>
              <a:rPr lang="fr-CA" b="0" i="0" u="none" baseline="0" dirty="0"/>
              <a:t>Lukas Parker, Université Ryerson.</a:t>
            </a:r>
          </a:p>
          <a:p>
            <a:pPr algn="l" rtl="0"/>
            <a:r>
              <a:rPr lang="fr-CA" b="1" i="0" u="none" baseline="0" dirty="0"/>
              <a:t>Vieilles technologies, vieilles lois, nouvelles technologies, nouvelles lois?</a:t>
            </a:r>
          </a:p>
          <a:p>
            <a:pPr algn="l" rtl="0"/>
            <a:r>
              <a:rPr lang="fr-CA" b="0" i="0" u="none" baseline="0" dirty="0"/>
              <a:t>« Accès véritable à la justice et problèmes liés à la consommation au Canada », Matthew McManus, Université York.</a:t>
            </a:r>
          </a:p>
          <a:p>
            <a:r>
              <a:rPr lang="fr-CA" dirty="0"/>
              <a:t>« </a:t>
            </a:r>
            <a:r>
              <a:rPr lang="fr-CA" b="0" i="0" u="none" baseline="0" dirty="0"/>
              <a:t>Le rôle des plates-formes Internet axées sur les médias sociaux en tant que régulateurs de la conduite en ligne à travers les conditions d'utilisation et la réglementation des services Internet », Madeleine Martin, Université Ryerson.</a:t>
            </a:r>
            <a:endParaRPr lang="fr-CA" dirty="0"/>
          </a:p>
          <a:p>
            <a:pPr algn="ctr" rtl="0"/>
            <a:r>
              <a:rPr lang="fr-CA" sz="1000" b="0" i="0" u="none" baseline="0" dirty="0"/>
              <a:t>								RRK15.12.2017</a:t>
            </a:r>
          </a:p>
        </p:txBody>
      </p:sp>
    </p:spTree>
    <p:extLst>
      <p:ext uri="{BB962C8B-B14F-4D97-AF65-F5344CB8AC3E}">
        <p14:creationId xmlns:p14="http://schemas.microsoft.com/office/powerpoint/2010/main" val="89205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4544-5D9F-45A0-9C89-037C8BD237A5}"/>
              </a:ext>
            </a:extLst>
          </p:cNvPr>
          <p:cNvSpPr>
            <a:spLocks noGrp="1"/>
          </p:cNvSpPr>
          <p:nvPr>
            <p:ph type="title"/>
          </p:nvPr>
        </p:nvSpPr>
        <p:spPr>
          <a:xfrm>
            <a:off x="1625807" y="215629"/>
            <a:ext cx="5611424" cy="2861742"/>
          </a:xfrm>
        </p:spPr>
        <p:txBody>
          <a:bodyPr>
            <a:noAutofit/>
          </a:bodyPr>
          <a:lstStyle/>
          <a:p>
            <a:pPr algn="l" rtl="0">
              <a:lnSpc>
                <a:spcPct val="90000"/>
              </a:lnSpc>
              <a:spcAft>
                <a:spcPts val="600"/>
              </a:spcAft>
            </a:pPr>
            <a:r>
              <a:rPr lang="fr-CA" sz="3200" b="0" i="0" u="none" baseline="0" dirty="0"/>
              <a:t>Rééquilibrer la perturbation :</a:t>
            </a:r>
            <a:br>
              <a:rPr lang="fr-CA" sz="3200" dirty="0"/>
            </a:br>
            <a:r>
              <a:rPr lang="fr-CA" sz="3200" b="0" i="0" u="none" baseline="0" dirty="0"/>
              <a:t>Considérations comportementales</a:t>
            </a:r>
            <a:br>
              <a:rPr lang="fr-CA" dirty="0"/>
            </a:br>
            <a:r>
              <a:rPr lang="fr-CA" sz="2000" b="0" i="0" u="none" baseline="0" dirty="0">
                <a:solidFill>
                  <a:schemeClr val="tx1"/>
                </a:solidFill>
              </a:rPr>
              <a:t>Jim Unger demande a Herman d'illustrer l'actualisation hyperbolique ou le « biais </a:t>
            </a:r>
            <a:br>
              <a:rPr lang="fr-CA" sz="2000" b="0" i="0" u="none" baseline="0" dirty="0">
                <a:solidFill>
                  <a:schemeClr val="tx1"/>
                </a:solidFill>
              </a:rPr>
            </a:br>
            <a:r>
              <a:rPr lang="fr-CA" sz="2000" b="0" i="0" u="none" baseline="0" dirty="0">
                <a:solidFill>
                  <a:schemeClr val="tx1"/>
                </a:solidFill>
              </a:rPr>
              <a:t>du présent » (probablement aussi la </a:t>
            </a:r>
            <a:br>
              <a:rPr lang="fr-CA" sz="2000" b="0" i="0" u="none" baseline="0" dirty="0">
                <a:solidFill>
                  <a:schemeClr val="tx1"/>
                </a:solidFill>
              </a:rPr>
            </a:br>
            <a:r>
              <a:rPr lang="fr-CA" sz="2000" b="0" i="0" u="none" baseline="0" dirty="0">
                <a:solidFill>
                  <a:schemeClr val="tx1"/>
                </a:solidFill>
              </a:rPr>
              <a:t>« surcharge cognitive »).</a:t>
            </a:r>
            <a:endParaRPr lang="fr-CA" sz="2000" dirty="0">
              <a:solidFill>
                <a:schemeClr val="tx1"/>
              </a:solidFill>
            </a:endParaRPr>
          </a:p>
        </p:txBody>
      </p:sp>
      <p:sp>
        <p:nvSpPr>
          <p:cNvPr id="4" name="Text Placeholder 3">
            <a:extLst>
              <a:ext uri="{FF2B5EF4-FFF2-40B4-BE49-F238E27FC236}">
                <a16:creationId xmlns:a16="http://schemas.microsoft.com/office/drawing/2014/main" id="{BCDB663E-7D82-4F14-A595-D19D1D742ECB}"/>
              </a:ext>
            </a:extLst>
          </p:cNvPr>
          <p:cNvSpPr>
            <a:spLocks noGrp="1"/>
          </p:cNvSpPr>
          <p:nvPr>
            <p:ph type="body" sz="half" idx="2"/>
          </p:nvPr>
        </p:nvSpPr>
        <p:spPr>
          <a:xfrm>
            <a:off x="1522412" y="3260575"/>
            <a:ext cx="4716016" cy="1752601"/>
          </a:xfrm>
        </p:spPr>
        <p:txBody>
          <a:bodyPr>
            <a:noAutofit/>
          </a:bodyPr>
          <a:lstStyle/>
          <a:p>
            <a:pPr algn="l" rtl="0"/>
            <a:r>
              <a:rPr lang="fr-CA" sz="2800" b="0" i="0" u="none" baseline="0" dirty="0"/>
              <a:t>La difficulté (</a:t>
            </a:r>
            <a:r>
              <a:rPr lang="fr-CA" sz="2800" b="1" i="0" u="none" baseline="0" dirty="0"/>
              <a:t>D</a:t>
            </a:r>
            <a:r>
              <a:rPr lang="fr-CA" sz="2800" b="0" i="0" u="none" baseline="0" dirty="0"/>
              <a:t>) de tout choix dépend de la taille du défi (</a:t>
            </a:r>
            <a:r>
              <a:rPr lang="fr-CA" sz="2800" b="1" i="0" u="none" baseline="0" dirty="0"/>
              <a:t>C</a:t>
            </a:r>
            <a:r>
              <a:rPr lang="fr-CA" sz="2800" b="0" i="0" u="none" baseline="0" dirty="0"/>
              <a:t>) par rapport à la quantité d'expérience du consommateur (</a:t>
            </a:r>
            <a:r>
              <a:rPr lang="fr-CA" sz="2800" b="1" i="0" u="none" baseline="0" dirty="0"/>
              <a:t>K</a:t>
            </a:r>
            <a:r>
              <a:rPr lang="fr-CA" sz="2800" b="0" i="0" u="none" baseline="0" dirty="0"/>
              <a:t>)</a:t>
            </a:r>
            <a:endParaRPr lang="fr-CA" sz="2800" dirty="0"/>
          </a:p>
        </p:txBody>
      </p:sp>
      <p:pic>
        <p:nvPicPr>
          <p:cNvPr id="8" name="Picture Placeholder 7">
            <a:extLst>
              <a:ext uri="{FF2B5EF4-FFF2-40B4-BE49-F238E27FC236}">
                <a16:creationId xmlns:a16="http://schemas.microsoft.com/office/drawing/2014/main" id="{0F4DF435-E927-487D-8641-3C2AC155AF2B}"/>
              </a:ext>
            </a:extLst>
          </p:cNvPr>
          <p:cNvPicPr>
            <a:picLocks noGrp="1" noChangeAspect="1"/>
          </p:cNvPicPr>
          <p:nvPr>
            <p:ph type="pic" idx="1"/>
          </p:nvPr>
        </p:nvPicPr>
        <p:blipFill>
          <a:blip r:embed="rId2"/>
          <a:srcRect l="1538" r="1538"/>
          <a:stretch>
            <a:fillRect/>
          </a:stretch>
        </p:blipFill>
        <p:spPr>
          <a:xfrm rot="180000">
            <a:off x="6951750" y="1089100"/>
            <a:ext cx="5103670" cy="5670745"/>
          </a:xfrm>
          <a:prstGeom prst="rect">
            <a:avLst/>
          </a:prstGeom>
        </p:spPr>
      </p:pic>
      <p:sp>
        <p:nvSpPr>
          <p:cNvPr id="6" name="Title 1">
            <a:extLst>
              <a:ext uri="{FF2B5EF4-FFF2-40B4-BE49-F238E27FC236}">
                <a16:creationId xmlns:a16="http://schemas.microsoft.com/office/drawing/2014/main" id="{899C4544-5D9F-45A0-9C89-037C8BD237A5}"/>
              </a:ext>
            </a:extLst>
          </p:cNvPr>
          <p:cNvSpPr txBox="1">
            <a:spLocks/>
          </p:cNvSpPr>
          <p:nvPr/>
        </p:nvSpPr>
        <p:spPr>
          <a:xfrm>
            <a:off x="1917948" y="5238489"/>
            <a:ext cx="1152128" cy="1430871"/>
          </a:xfrm>
          <a:prstGeom prst="rect">
            <a:avLst/>
          </a:prstGeom>
          <a:no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000" b="0" i="0" kern="1200" baseline="0">
                <a:solidFill>
                  <a:schemeClr val="accent1">
                    <a:lumMod val="50000"/>
                  </a:schemeClr>
                </a:solidFill>
                <a:latin typeface="+mj-lt"/>
                <a:ea typeface="+mj-ea"/>
                <a:cs typeface="+mj-cs"/>
              </a:defRPr>
            </a:lvl1pPr>
          </a:lstStyle>
          <a:p>
            <a:pPr algn="l" rtl="0">
              <a:tabLst>
                <a:tab pos="688975" algn="l"/>
              </a:tabLst>
            </a:pPr>
            <a:r>
              <a:rPr lang="fr-CA" sz="3000" b="0" i="0" u="none" baseline="0" dirty="0"/>
              <a:t>D	=</a:t>
            </a:r>
            <a:endParaRPr lang="fr-CA" sz="3000" dirty="0">
              <a:solidFill>
                <a:schemeClr val="tx1"/>
              </a:solidFill>
            </a:endParaRPr>
          </a:p>
        </p:txBody>
      </p:sp>
      <p:sp>
        <p:nvSpPr>
          <p:cNvPr id="7" name="Title 1">
            <a:extLst>
              <a:ext uri="{FF2B5EF4-FFF2-40B4-BE49-F238E27FC236}">
                <a16:creationId xmlns:a16="http://schemas.microsoft.com/office/drawing/2014/main" id="{899C4544-5D9F-45A0-9C89-037C8BD237A5}"/>
              </a:ext>
            </a:extLst>
          </p:cNvPr>
          <p:cNvSpPr txBox="1">
            <a:spLocks/>
          </p:cNvSpPr>
          <p:nvPr/>
        </p:nvSpPr>
        <p:spPr>
          <a:xfrm>
            <a:off x="3862164" y="5238489"/>
            <a:ext cx="720080" cy="1430871"/>
          </a:xfrm>
          <a:prstGeom prst="rect">
            <a:avLst/>
          </a:prstGeom>
          <a:no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000" b="0" i="0" kern="1200" baseline="0">
                <a:solidFill>
                  <a:schemeClr val="accent1">
                    <a:lumMod val="50000"/>
                  </a:schemeClr>
                </a:solidFill>
                <a:latin typeface="+mj-lt"/>
                <a:ea typeface="+mj-ea"/>
                <a:cs typeface="+mj-cs"/>
              </a:defRPr>
            </a:lvl1pPr>
          </a:lstStyle>
          <a:p>
            <a:pPr algn="ctr" rtl="0">
              <a:spcAft>
                <a:spcPts val="3000"/>
              </a:spcAft>
              <a:tabLst>
                <a:tab pos="688975" algn="l"/>
              </a:tabLst>
            </a:pPr>
            <a:r>
              <a:rPr lang="fr-CA" sz="2800" b="0" i="0" u="none" baseline="0" dirty="0"/>
              <a:t>C</a:t>
            </a:r>
          </a:p>
          <a:p>
            <a:pPr algn="ctr" rtl="0">
              <a:spcAft>
                <a:spcPts val="3000"/>
              </a:spcAft>
              <a:tabLst>
                <a:tab pos="688975" algn="l"/>
              </a:tabLst>
            </a:pPr>
            <a:r>
              <a:rPr lang="fr-CA" sz="2800" b="0" i="0" u="none" baseline="0" dirty="0"/>
              <a:t>K</a:t>
            </a:r>
            <a:endParaRPr lang="fr-CA" sz="2800" dirty="0">
              <a:solidFill>
                <a:schemeClr val="tx1"/>
              </a:solidFill>
            </a:endParaRPr>
          </a:p>
        </p:txBody>
      </p:sp>
      <p:cxnSp>
        <p:nvCxnSpPr>
          <p:cNvPr id="10" name="Straight Connector 9"/>
          <p:cNvCxnSpPr/>
          <p:nvPr/>
        </p:nvCxnSpPr>
        <p:spPr>
          <a:xfrm>
            <a:off x="3430116" y="5958569"/>
            <a:ext cx="1656184" cy="0"/>
          </a:xfrm>
          <a:prstGeom prst="line">
            <a:avLst/>
          </a:prstGeom>
          <a:ln w="1587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0EF6AEC-8387-4D60-B5E7-E2AFA2ACB00A}"/>
              </a:ext>
            </a:extLst>
          </p:cNvPr>
          <p:cNvSpPr/>
          <p:nvPr/>
        </p:nvSpPr>
        <p:spPr>
          <a:xfrm rot="120000">
            <a:off x="7246540" y="5935798"/>
            <a:ext cx="4320480" cy="608885"/>
          </a:xfrm>
          <a:prstGeom prst="rect">
            <a:avLst/>
          </a:prstGeom>
          <a:solidFill>
            <a:schemeClr val="bg1"/>
          </a:solidFill>
        </p:spPr>
        <p:txBody>
          <a:bodyPr wrap="square" anchor="ctr">
            <a:spAutoFit/>
          </a:bodyPr>
          <a:lstStyle/>
          <a:p>
            <a:pPr algn="ctr" rtl="0">
              <a:lnSpc>
                <a:spcPts val="2000"/>
              </a:lnSpc>
            </a:pPr>
            <a:r>
              <a:rPr lang="fr-CA" sz="2000" b="1" i="0" u="none" baseline="0" dirty="0">
                <a:latin typeface="Calibri" panose="020F0502020204030204" pitchFamily="34" charset="0"/>
                <a:ea typeface="BatangChe" panose="02030609000101010101" pitchFamily="49" charset="-127"/>
                <a:cs typeface="Calibri" panose="020F0502020204030204" pitchFamily="34" charset="0"/>
              </a:rPr>
              <a:t>« Que voulez-vous, de la crème glacée ou une éducation universitaire?</a:t>
            </a:r>
            <a:endParaRPr lang="fr-CA" sz="2000" b="1" dirty="0">
              <a:latin typeface="Calibri" panose="020F0502020204030204" pitchFamily="34" charset="0"/>
              <a:ea typeface="BatangChe" panose="02030609000101010101" pitchFamily="49" charset="-127"/>
              <a:cs typeface="Calibri" panose="020F0502020204030204" pitchFamily="34" charset="0"/>
            </a:endParaRPr>
          </a:p>
        </p:txBody>
      </p:sp>
      <p:cxnSp>
        <p:nvCxnSpPr>
          <p:cNvPr id="9" name="Straight Connector 8"/>
          <p:cNvCxnSpPr/>
          <p:nvPr/>
        </p:nvCxnSpPr>
        <p:spPr>
          <a:xfrm>
            <a:off x="1658936" y="3140968"/>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072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8CBC-AA3D-4308-93AE-FE6A56D2D397}"/>
              </a:ext>
            </a:extLst>
          </p:cNvPr>
          <p:cNvSpPr>
            <a:spLocks noGrp="1"/>
          </p:cNvSpPr>
          <p:nvPr>
            <p:ph type="title"/>
          </p:nvPr>
        </p:nvSpPr>
        <p:spPr/>
        <p:txBody>
          <a:bodyPr>
            <a:normAutofit fontScale="90000"/>
          </a:bodyPr>
          <a:lstStyle/>
          <a:p>
            <a:pPr algn="l" rtl="0"/>
            <a:r>
              <a:rPr lang="fr-CA" b="0" i="0" u="none" spc="-10" dirty="0"/>
              <a:t>LA PERTURBATION NUMÉRIQUE PEUT-ELLE AIDER LES CONSOMMATEURS EN ÉQUILIBRANT LE POUVOIR?</a:t>
            </a:r>
          </a:p>
        </p:txBody>
      </p:sp>
      <p:sp>
        <p:nvSpPr>
          <p:cNvPr id="3" name="Content Placeholder 2">
            <a:extLst>
              <a:ext uri="{FF2B5EF4-FFF2-40B4-BE49-F238E27FC236}">
                <a16:creationId xmlns:a16="http://schemas.microsoft.com/office/drawing/2014/main" id="{A39F4647-E348-498D-83E0-705353D9BF7E}"/>
              </a:ext>
            </a:extLst>
          </p:cNvPr>
          <p:cNvSpPr>
            <a:spLocks noGrp="1"/>
          </p:cNvSpPr>
          <p:nvPr>
            <p:ph sz="half" idx="1"/>
          </p:nvPr>
        </p:nvSpPr>
        <p:spPr>
          <a:xfrm>
            <a:off x="1522413" y="2491580"/>
            <a:ext cx="5868143" cy="4366420"/>
          </a:xfrm>
        </p:spPr>
        <p:txBody>
          <a:bodyPr>
            <a:noAutofit/>
          </a:bodyPr>
          <a:lstStyle/>
          <a:p>
            <a:pPr marL="0" indent="0" algn="l" rtl="0">
              <a:buNone/>
            </a:pPr>
            <a:endParaRPr lang="fr-CA" dirty="0"/>
          </a:p>
          <a:p>
            <a:pPr marL="0" indent="0" algn="l" rtl="0">
              <a:buNone/>
            </a:pPr>
            <a:r>
              <a:rPr lang="fr-CA" sz="1900" b="1" i="0" u="none" baseline="0" dirty="0">
                <a:latin typeface="Arial Rounded MT Bold" panose="020F0704030504030204" pitchFamily="34" charset="0"/>
              </a:rPr>
              <a:t>LA PERTURBATION </a:t>
            </a:r>
            <a:r>
              <a:rPr lang="fr-CA" sz="1900" b="1" i="0" u="sng" baseline="0" dirty="0">
                <a:solidFill>
                  <a:srgbClr val="FF0000"/>
                </a:solidFill>
                <a:latin typeface="Arial Rounded MT Bold" panose="020F0704030504030204" pitchFamily="34" charset="0"/>
              </a:rPr>
              <a:t>DIMINUE</a:t>
            </a:r>
            <a:r>
              <a:rPr lang="fr-CA" sz="1900" b="1" i="0" u="none" baseline="0" dirty="0">
                <a:solidFill>
                  <a:srgbClr val="FF0000"/>
                </a:solidFill>
                <a:latin typeface="Arial Rounded MT Bold" panose="020F0704030504030204" pitchFamily="34" charset="0"/>
              </a:rPr>
              <a:t> SOUVENT</a:t>
            </a:r>
            <a:r>
              <a:rPr lang="fr-CA" sz="1900" b="1" i="0" u="none" baseline="0" dirty="0">
                <a:latin typeface="Arial Rounded MT Bold" panose="020F0704030504030204" pitchFamily="34" charset="0"/>
              </a:rPr>
              <a:t>  </a:t>
            </a:r>
            <a:r>
              <a:rPr lang="fr-CA" sz="1900" b="1" i="0" u="none" baseline="0" dirty="0">
                <a:solidFill>
                  <a:srgbClr val="FF0000"/>
                </a:solidFill>
                <a:latin typeface="Arial Rounded MT Bold" panose="020F0704030504030204" pitchFamily="34" charset="0"/>
              </a:rPr>
              <a:t>C</a:t>
            </a:r>
          </a:p>
          <a:p>
            <a:pPr marL="0" indent="0" algn="l" rtl="0">
              <a:buNone/>
            </a:pPr>
            <a:r>
              <a:rPr lang="fr-CA" sz="1900" b="1" i="0" u="none" baseline="0" dirty="0">
                <a:latin typeface="Arial Rounded MT Bold" panose="020F0704030504030204" pitchFamily="34" charset="0"/>
              </a:rPr>
              <a:t>LA PERTURBATION </a:t>
            </a:r>
            <a:r>
              <a:rPr lang="fr-CA" sz="1900" b="1" i="0" u="sng" baseline="0" dirty="0">
                <a:solidFill>
                  <a:srgbClr val="FF0000"/>
                </a:solidFill>
                <a:latin typeface="Arial Rounded MT Bold" panose="020F0704030504030204" pitchFamily="34" charset="0"/>
              </a:rPr>
              <a:t>AUGMENTE</a:t>
            </a:r>
            <a:r>
              <a:rPr lang="fr-CA" sz="1900" b="1" i="0" u="none" baseline="0" dirty="0">
                <a:solidFill>
                  <a:srgbClr val="FF0000"/>
                </a:solidFill>
                <a:latin typeface="Arial Rounded MT Bold" panose="020F0704030504030204" pitchFamily="34" charset="0"/>
              </a:rPr>
              <a:t> SOUVENT  K</a:t>
            </a:r>
          </a:p>
          <a:p>
            <a:pPr marL="0" indent="0" algn="l" rtl="0">
              <a:buNone/>
            </a:pPr>
            <a:r>
              <a:rPr lang="fr-CA" sz="1900" b="0" i="0" u="none" baseline="0" dirty="0">
                <a:latin typeface="Arial Rounded MT Bold" panose="020F0704030504030204" pitchFamily="34" charset="0"/>
              </a:rPr>
              <a:t>	</a:t>
            </a:r>
            <a:r>
              <a:rPr lang="fr-CA" sz="1900" b="1" i="0" u="none" baseline="0" dirty="0">
                <a:latin typeface="Arial Rounded MT Bold" panose="020F0704030504030204" pitchFamily="34" charset="0"/>
              </a:rPr>
              <a:t>mais, il existe</a:t>
            </a:r>
          </a:p>
          <a:p>
            <a:pPr marL="0" indent="0" algn="l" rtl="0">
              <a:lnSpc>
                <a:spcPct val="150000"/>
              </a:lnSpc>
              <a:spcBef>
                <a:spcPts val="1200"/>
              </a:spcBef>
              <a:buNone/>
            </a:pPr>
            <a:r>
              <a:rPr lang="fr-CA" sz="1900" b="1" i="0" u="none" baseline="0" dirty="0">
                <a:latin typeface="Arial Rounded MT Bold" panose="020F0704030504030204" pitchFamily="34" charset="0"/>
              </a:rPr>
              <a:t>UN BESOIN URGENT DE RÉGLEMENTER POUR LIMITER LES FRAUDES SUR INTERNET ET D'AUTRES FORMES DE PROBLÈMES DU MARCHÉ CONÇUS POUR AUGMENTER C</a:t>
            </a:r>
          </a:p>
          <a:p>
            <a:pPr marL="0" indent="0" algn="l" rtl="0">
              <a:buNone/>
            </a:pPr>
            <a:endParaRPr lang="fr-CA" dirty="0"/>
          </a:p>
          <a:p>
            <a:pPr marL="0" indent="0" algn="l" rtl="0">
              <a:buNone/>
            </a:pPr>
            <a:r>
              <a:rPr lang="fr-CA" b="0" i="0" u="none" baseline="0" dirty="0"/>
              <a:t>						</a:t>
            </a:r>
          </a:p>
        </p:txBody>
      </p:sp>
      <p:pic>
        <p:nvPicPr>
          <p:cNvPr id="6" name="Content Placeholder 5">
            <a:extLst>
              <a:ext uri="{FF2B5EF4-FFF2-40B4-BE49-F238E27FC236}">
                <a16:creationId xmlns:a16="http://schemas.microsoft.com/office/drawing/2014/main" id="{F37A44E9-07E2-4707-B052-7F245E484418}"/>
              </a:ext>
            </a:extLst>
          </p:cNvPr>
          <p:cNvPicPr>
            <a:picLocks noGrp="1" noChangeAspect="1"/>
          </p:cNvPicPr>
          <p:nvPr>
            <p:ph sz="half" idx="2"/>
          </p:nvPr>
        </p:nvPicPr>
        <p:blipFill>
          <a:blip r:embed="rId2"/>
          <a:stretch>
            <a:fillRect/>
          </a:stretch>
        </p:blipFill>
        <p:spPr>
          <a:xfrm>
            <a:off x="7390556" y="2912738"/>
            <a:ext cx="4344754" cy="2964534"/>
          </a:xfrm>
          <a:prstGeom prst="rect">
            <a:avLst/>
          </a:prstGeom>
        </p:spPr>
      </p:pic>
      <p:sp>
        <p:nvSpPr>
          <p:cNvPr id="5" name="Footer Placeholder 4">
            <a:extLst>
              <a:ext uri="{FF2B5EF4-FFF2-40B4-BE49-F238E27FC236}">
                <a16:creationId xmlns:a16="http://schemas.microsoft.com/office/drawing/2014/main" id="{25AFDA4C-3CB2-42DD-8212-03B9E3427C23}"/>
              </a:ext>
            </a:extLst>
          </p:cNvPr>
          <p:cNvSpPr>
            <a:spLocks noGrp="1"/>
          </p:cNvSpPr>
          <p:nvPr>
            <p:ph type="ftr" sz="quarter" idx="11"/>
          </p:nvPr>
        </p:nvSpPr>
        <p:spPr>
          <a:xfrm>
            <a:off x="1522412" y="6237312"/>
            <a:ext cx="6084167" cy="439716"/>
          </a:xfrm>
        </p:spPr>
        <p:txBody>
          <a:bodyPr/>
          <a:lstStyle/>
          <a:p>
            <a:pPr algn="l" rtl="0"/>
            <a:r>
              <a:rPr lang="fr-CA" b="0" i="0" u="none" baseline="0" dirty="0"/>
              <a:t>PPOCIR RICAPP pour les rencontres de groupes de consommateurs 2018</a:t>
            </a:r>
            <a:endParaRPr lang="fr-CA" dirty="0"/>
          </a:p>
        </p:txBody>
      </p:sp>
      <p:sp>
        <p:nvSpPr>
          <p:cNvPr id="8" name="Title 1">
            <a:extLst>
              <a:ext uri="{FF2B5EF4-FFF2-40B4-BE49-F238E27FC236}">
                <a16:creationId xmlns:a16="http://schemas.microsoft.com/office/drawing/2014/main" id="{899C4544-5D9F-45A0-9C89-037C8BD237A5}"/>
              </a:ext>
            </a:extLst>
          </p:cNvPr>
          <p:cNvSpPr txBox="1">
            <a:spLocks noChangeAspect="1"/>
          </p:cNvSpPr>
          <p:nvPr/>
        </p:nvSpPr>
        <p:spPr>
          <a:xfrm>
            <a:off x="3069272" y="1718210"/>
            <a:ext cx="1152128" cy="1430871"/>
          </a:xfrm>
          <a:prstGeom prst="rect">
            <a:avLst/>
          </a:prstGeom>
          <a:no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000" b="0" i="0" kern="1200" baseline="0">
                <a:solidFill>
                  <a:schemeClr val="accent1">
                    <a:lumMod val="50000"/>
                  </a:schemeClr>
                </a:solidFill>
                <a:latin typeface="+mj-lt"/>
                <a:ea typeface="+mj-ea"/>
                <a:cs typeface="+mj-cs"/>
              </a:defRPr>
            </a:lvl1pPr>
          </a:lstStyle>
          <a:p>
            <a:pPr algn="l" rtl="0">
              <a:tabLst>
                <a:tab pos="569913" algn="l"/>
              </a:tabLst>
            </a:pPr>
            <a:r>
              <a:rPr lang="fr-CA" sz="2400" b="1" i="0" u="none" baseline="0" dirty="0"/>
              <a:t>D</a:t>
            </a:r>
            <a:r>
              <a:rPr lang="fr-CA" sz="2400" b="0" i="0" u="none" baseline="0" dirty="0"/>
              <a:t>	</a:t>
            </a:r>
            <a:r>
              <a:rPr lang="fr-CA" sz="2400" b="1" i="0" u="none" baseline="0" dirty="0"/>
              <a:t>=</a:t>
            </a:r>
            <a:endParaRPr lang="fr-CA" sz="2400" b="1" dirty="0">
              <a:solidFill>
                <a:schemeClr val="tx1"/>
              </a:solidFill>
            </a:endParaRPr>
          </a:p>
        </p:txBody>
      </p:sp>
      <p:sp>
        <p:nvSpPr>
          <p:cNvPr id="9" name="Title 1">
            <a:extLst>
              <a:ext uri="{FF2B5EF4-FFF2-40B4-BE49-F238E27FC236}">
                <a16:creationId xmlns:a16="http://schemas.microsoft.com/office/drawing/2014/main" id="{899C4544-5D9F-45A0-9C89-037C8BD237A5}"/>
              </a:ext>
            </a:extLst>
          </p:cNvPr>
          <p:cNvSpPr txBox="1">
            <a:spLocks noChangeAspect="1"/>
          </p:cNvSpPr>
          <p:nvPr/>
        </p:nvSpPr>
        <p:spPr>
          <a:xfrm>
            <a:off x="4654252" y="1700808"/>
            <a:ext cx="720080" cy="1430871"/>
          </a:xfrm>
          <a:prstGeom prst="rect">
            <a:avLst/>
          </a:prstGeom>
          <a:noFill/>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000" b="0" i="0" kern="1200" baseline="0">
                <a:solidFill>
                  <a:schemeClr val="accent1">
                    <a:lumMod val="50000"/>
                  </a:schemeClr>
                </a:solidFill>
                <a:latin typeface="+mj-lt"/>
                <a:ea typeface="+mj-ea"/>
                <a:cs typeface="+mj-cs"/>
              </a:defRPr>
            </a:lvl1pPr>
          </a:lstStyle>
          <a:p>
            <a:pPr algn="ctr" rtl="0">
              <a:spcAft>
                <a:spcPts val="3000"/>
              </a:spcAft>
              <a:tabLst>
                <a:tab pos="688975" algn="l"/>
              </a:tabLst>
            </a:pPr>
            <a:r>
              <a:rPr lang="fr-CA" sz="2400" b="1" i="0" u="none" baseline="0" dirty="0"/>
              <a:t>C</a:t>
            </a:r>
          </a:p>
          <a:p>
            <a:pPr algn="ctr" rtl="0">
              <a:spcAft>
                <a:spcPts val="3000"/>
              </a:spcAft>
              <a:tabLst>
                <a:tab pos="688975" algn="l"/>
              </a:tabLst>
            </a:pPr>
            <a:r>
              <a:rPr lang="fr-CA" sz="2400" b="1" i="0" u="none" baseline="0" dirty="0"/>
              <a:t>K</a:t>
            </a:r>
            <a:endParaRPr lang="fr-CA" sz="2400" b="1" dirty="0">
              <a:solidFill>
                <a:schemeClr val="tx1"/>
              </a:solidFill>
            </a:endParaRPr>
          </a:p>
        </p:txBody>
      </p:sp>
      <p:cxnSp>
        <p:nvCxnSpPr>
          <p:cNvPr id="10" name="Straight Connector 9"/>
          <p:cNvCxnSpPr>
            <a:cxnSpLocks noChangeAspect="1"/>
          </p:cNvCxnSpPr>
          <p:nvPr/>
        </p:nvCxnSpPr>
        <p:spPr>
          <a:xfrm>
            <a:off x="4222204" y="2420888"/>
            <a:ext cx="1656184" cy="0"/>
          </a:xfrm>
          <a:prstGeom prst="line">
            <a:avLst/>
          </a:prstGeom>
          <a:ln w="1587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37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7440-D5AC-492F-9859-68B19AAEDD1B}"/>
              </a:ext>
            </a:extLst>
          </p:cNvPr>
          <p:cNvSpPr>
            <a:spLocks noGrp="1"/>
          </p:cNvSpPr>
          <p:nvPr>
            <p:ph type="title"/>
          </p:nvPr>
        </p:nvSpPr>
        <p:spPr>
          <a:xfrm>
            <a:off x="1522413" y="116632"/>
            <a:ext cx="9684567" cy="2232248"/>
          </a:xfrm>
        </p:spPr>
        <p:txBody>
          <a:bodyPr>
            <a:normAutofit fontScale="90000"/>
          </a:bodyPr>
          <a:lstStyle/>
          <a:p>
            <a:pPr algn="ctr" rtl="0"/>
            <a:br>
              <a:rPr lang="fr-CA" dirty="0"/>
            </a:br>
            <a:r>
              <a:rPr lang="fr-CA" b="0" i="0" u="none" baseline="0" dirty="0"/>
              <a:t>Le prochain partenariat …   Opportunité</a:t>
            </a:r>
            <a:br>
              <a:rPr lang="fr-CA" dirty="0"/>
            </a:br>
            <a:r>
              <a:rPr lang="fr-CA" sz="2700" b="1" i="1" u="none" baseline="0" dirty="0"/>
              <a:t>Leader : Professeure Ellen Goddard, Université de l'Alberta</a:t>
            </a:r>
            <a:br>
              <a:rPr lang="fr-CA" sz="2700" b="1" i="1" dirty="0"/>
            </a:br>
            <a:r>
              <a:rPr lang="fr-CA" sz="1800" b="0" i="0" u="none" baseline="0" dirty="0"/>
              <a:t>Ellen Goddard </a:t>
            </a:r>
            <a:r>
              <a:rPr lang="fr-CA" sz="1800" b="0" i="0" u="none" baseline="0" dirty="0">
                <a:hlinkClick r:id="rId2"/>
              </a:rPr>
              <a:t>egoddard@ualberta.ca</a:t>
            </a:r>
            <a:r>
              <a:rPr lang="fr-CA" sz="1800" b="0" i="0" u="none" baseline="0" dirty="0"/>
              <a:t>   </a:t>
            </a:r>
            <a:br>
              <a:rPr lang="fr-CA" dirty="0"/>
            </a:br>
            <a:br>
              <a:rPr lang="fr-CA" b="1" i="1" dirty="0"/>
            </a:br>
            <a:endParaRPr lang="fr-CA" dirty="0"/>
          </a:p>
        </p:txBody>
      </p:sp>
      <p:sp>
        <p:nvSpPr>
          <p:cNvPr id="3" name="Footer Placeholder 2">
            <a:extLst>
              <a:ext uri="{FF2B5EF4-FFF2-40B4-BE49-F238E27FC236}">
                <a16:creationId xmlns:a16="http://schemas.microsoft.com/office/drawing/2014/main" id="{FD61AD0A-42ED-485E-A58F-B7496018A74C}"/>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sp>
        <p:nvSpPr>
          <p:cNvPr id="4" name="Rectangle 3">
            <a:extLst>
              <a:ext uri="{FF2B5EF4-FFF2-40B4-BE49-F238E27FC236}">
                <a16:creationId xmlns:a16="http://schemas.microsoft.com/office/drawing/2014/main" id="{36AD3F2C-DF0E-4B5D-92BB-88C2571C2D73}"/>
              </a:ext>
            </a:extLst>
          </p:cNvPr>
          <p:cNvSpPr/>
          <p:nvPr/>
        </p:nvSpPr>
        <p:spPr>
          <a:xfrm>
            <a:off x="1557908" y="1916832"/>
            <a:ext cx="9937104" cy="4170372"/>
          </a:xfrm>
          <a:prstGeom prst="rect">
            <a:avLst/>
          </a:prstGeom>
        </p:spPr>
        <p:txBody>
          <a:bodyPr wrap="square">
            <a:spAutoFit/>
          </a:bodyPr>
          <a:lstStyle/>
          <a:p>
            <a:pPr algn="l" rtl="0">
              <a:spcAft>
                <a:spcPts val="1200"/>
              </a:spcAft>
            </a:pPr>
            <a:r>
              <a:rPr lang="fr-CA" sz="2400" b="0" i="0" u="none" baseline="0" dirty="0"/>
              <a:t>PARTENARIAT FUTUR : </a:t>
            </a:r>
            <a:r>
              <a:rPr lang="fr-CA" sz="2400" b="1" i="0" u="none" baseline="0" dirty="0">
                <a:solidFill>
                  <a:srgbClr val="FF0000"/>
                </a:solidFill>
              </a:rPr>
              <a:t>PERTURBATION DE L'INTÉRÊT DES CONSOMMATEURS</a:t>
            </a:r>
          </a:p>
          <a:p>
            <a:pPr marL="457200" indent="-457200" algn="l" rtl="0">
              <a:buFont typeface="+mj-lt"/>
              <a:buAutoNum type="arabicPeriod"/>
            </a:pPr>
            <a:r>
              <a:rPr lang="fr-CA" sz="2400" b="1" i="0" u="none" baseline="0" dirty="0"/>
              <a:t>Nouvelles stratégies de défenses pour les ONG de consommateurs.</a:t>
            </a:r>
          </a:p>
          <a:p>
            <a:pPr marL="457200" indent="-457200" algn="l" rtl="0">
              <a:buFont typeface="+mj-lt"/>
              <a:buAutoNum type="arabicPeriod"/>
            </a:pPr>
            <a:r>
              <a:rPr lang="fr-CA" sz="2400" b="1" i="0" u="none" baseline="0" dirty="0"/>
              <a:t>Mécanismes de gouvernance innovants pour les participants </a:t>
            </a:r>
            <a:br>
              <a:rPr lang="fr-CA" sz="2400" b="1" i="0" u="none" baseline="0" dirty="0"/>
            </a:br>
            <a:r>
              <a:rPr lang="fr-CA" sz="2400" b="1" i="0" u="none" baseline="0" dirty="0"/>
              <a:t>au marché.</a:t>
            </a:r>
          </a:p>
          <a:p>
            <a:pPr marL="457200" indent="-457200" algn="l" rtl="0">
              <a:spcAft>
                <a:spcPts val="600"/>
              </a:spcAft>
              <a:buFont typeface="+mj-lt"/>
              <a:buAutoNum type="arabicPeriod"/>
            </a:pPr>
            <a:r>
              <a:rPr lang="fr-CA" sz="2400" b="1" i="0" u="none" baseline="0" dirty="0"/>
              <a:t>Instruments de politique et outils législatifs pour les gouvernements.</a:t>
            </a:r>
          </a:p>
          <a:p>
            <a:pPr algn="l" rtl="0"/>
            <a:r>
              <a:rPr lang="fr-CA" b="0" i="0" u="none" baseline="0" dirty="0"/>
              <a:t>De nouveaux outils peuvent être essentiels et la réglementation pratique peut souvent être remplacée par un cadre d'incitations comportementales qui augmentent les récompenses pour les innovations positives (ou qui réduisent les profits tirés des dommages en ligne - y compris l'innovation par la tromperie).</a:t>
            </a:r>
          </a:p>
          <a:p>
            <a:pPr algn="r" rtl="0"/>
            <a:r>
              <a:rPr lang="fr-CA" sz="1200" b="0" i="0" u="none" baseline="0" dirty="0"/>
              <a:t>Bob Kerton pour les rencontres de groupes de consommateurs </a:t>
            </a:r>
          </a:p>
        </p:txBody>
      </p:sp>
    </p:spTree>
    <p:extLst>
      <p:ext uri="{BB962C8B-B14F-4D97-AF65-F5344CB8AC3E}">
        <p14:creationId xmlns:p14="http://schemas.microsoft.com/office/powerpoint/2010/main" val="313990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4DE0-3BC5-436B-A88D-D22C756F1A41}"/>
              </a:ext>
            </a:extLst>
          </p:cNvPr>
          <p:cNvSpPr>
            <a:spLocks noGrp="1"/>
          </p:cNvSpPr>
          <p:nvPr>
            <p:ph type="title"/>
          </p:nvPr>
        </p:nvSpPr>
        <p:spPr>
          <a:xfrm>
            <a:off x="1522412" y="-99392"/>
            <a:ext cx="9540552" cy="1656184"/>
          </a:xfrm>
        </p:spPr>
        <p:txBody>
          <a:bodyPr>
            <a:normAutofit/>
          </a:bodyPr>
          <a:lstStyle/>
          <a:p>
            <a:pPr algn="l" rtl="0"/>
            <a:r>
              <a:rPr lang="fr-CA" b="0" i="0" u="none" baseline="0" dirty="0"/>
              <a:t>Le plan de la présentation</a:t>
            </a:r>
            <a:br>
              <a:rPr lang="fr-CA" dirty="0"/>
            </a:br>
            <a:r>
              <a:rPr lang="fr-CA" sz="2600" b="0" i="0" u="none" baseline="0" dirty="0"/>
              <a:t>Mettre en évidence l'approche du Canada en matière </a:t>
            </a:r>
            <a:br>
              <a:rPr lang="fr-CA" sz="2600" b="0" i="0" u="none" baseline="0" dirty="0"/>
            </a:br>
            <a:r>
              <a:rPr lang="fr-CA" sz="2600" b="0" i="0" u="none" baseline="0" dirty="0"/>
              <a:t>de protection des consommateurs</a:t>
            </a:r>
          </a:p>
        </p:txBody>
      </p:sp>
      <p:sp>
        <p:nvSpPr>
          <p:cNvPr id="3" name="Text Placeholder 2">
            <a:extLst>
              <a:ext uri="{FF2B5EF4-FFF2-40B4-BE49-F238E27FC236}">
                <a16:creationId xmlns:a16="http://schemas.microsoft.com/office/drawing/2014/main" id="{470603DC-6427-4326-B47E-81538095E3B3}"/>
              </a:ext>
            </a:extLst>
          </p:cNvPr>
          <p:cNvSpPr>
            <a:spLocks noGrp="1"/>
          </p:cNvSpPr>
          <p:nvPr>
            <p:ph type="body" idx="1"/>
          </p:nvPr>
        </p:nvSpPr>
        <p:spPr>
          <a:xfrm>
            <a:off x="1125860" y="1700809"/>
            <a:ext cx="9937104" cy="4699992"/>
          </a:xfrm>
        </p:spPr>
        <p:txBody>
          <a:bodyPr>
            <a:noAutofit/>
          </a:bodyPr>
          <a:lstStyle/>
          <a:p>
            <a:pPr marL="466725" indent="-466725" algn="l" rtl="0">
              <a:tabLst>
                <a:tab pos="1770063" algn="l"/>
              </a:tabLst>
            </a:pPr>
            <a:r>
              <a:rPr lang="fr-CA" sz="3000" b="0" i="0" u="none" baseline="0" dirty="0"/>
              <a:t>1.	Agences de protection des consommateurs au Canada : Certaines</a:t>
            </a:r>
            <a:r>
              <a:rPr lang="fr-CA" sz="3000" b="0" i="0" u="none" dirty="0"/>
              <a:t> </a:t>
            </a:r>
            <a:r>
              <a:rPr lang="fr-CA" sz="3000" b="0" i="0" u="none" baseline="0" dirty="0"/>
              <a:t>institutions essentielles sont absentes; </a:t>
            </a:r>
            <a:br>
              <a:rPr lang="fr-CA" sz="3000" b="0" i="0" u="none" baseline="0" dirty="0"/>
            </a:br>
            <a:r>
              <a:rPr lang="fr-CA" sz="3000" b="0" i="0" u="none" baseline="0" dirty="0"/>
              <a:t>	Le réseau CIP est une réponse partielle </a:t>
            </a:r>
          </a:p>
          <a:p>
            <a:pPr marL="466725" indent="-466725" algn="l" rtl="0"/>
            <a:r>
              <a:rPr lang="fr-CA" sz="3000" b="0" i="0" u="none" baseline="0" dirty="0"/>
              <a:t>2.	Un modèle académique et un modèle de partenariat</a:t>
            </a:r>
          </a:p>
          <a:p>
            <a:pPr marL="973138" indent="-506413" algn="l" rtl="0"/>
            <a:r>
              <a:rPr lang="fr-CA" sz="3000" b="0" i="0" u="none" baseline="0" dirty="0"/>
              <a:t>a)	Modèle de recherche universitaire normal</a:t>
            </a:r>
          </a:p>
          <a:p>
            <a:pPr marL="973138" indent="-506413" algn="l" rtl="0"/>
            <a:r>
              <a:rPr lang="fr-CA" sz="3000" b="0" i="0" u="none" baseline="0" dirty="0"/>
              <a:t>b)	Inclusion : Quatre types de partenaires</a:t>
            </a:r>
          </a:p>
          <a:p>
            <a:endParaRPr lang="fr-CA" sz="3000" dirty="0"/>
          </a:p>
          <a:p>
            <a:pPr marL="466725" indent="-466725"/>
            <a:r>
              <a:rPr lang="fr-CA" sz="3000" b="0" i="0" u="none" baseline="0" dirty="0"/>
              <a:t>3.	Quelques dimensions de la réalisation du partenariat: </a:t>
            </a:r>
            <a:br>
              <a:rPr lang="fr-CA" sz="3000" b="0" i="0" u="none" baseline="0" dirty="0"/>
            </a:br>
            <a:r>
              <a:rPr lang="fr-CA" sz="3000" b="0" i="0" u="none" baseline="0" dirty="0"/>
              <a:t>Sept </a:t>
            </a:r>
            <a:r>
              <a:rPr lang="fr-CA" sz="3000" dirty="0"/>
              <a:t>étalonnages</a:t>
            </a:r>
            <a:endParaRPr lang="fr-CA" sz="3000" b="0" i="0" u="none" baseline="0" dirty="0"/>
          </a:p>
          <a:p>
            <a:pPr marL="466725" indent="-466725" algn="l" rtl="0"/>
            <a:r>
              <a:rPr lang="fr-CA" sz="3000" b="0" i="0" u="none" baseline="0" dirty="0"/>
              <a:t>4.	Le prochain partenariat …   Opportunité </a:t>
            </a:r>
          </a:p>
          <a:p>
            <a:endParaRPr lang="fr-CA" dirty="0"/>
          </a:p>
        </p:txBody>
      </p:sp>
      <p:sp>
        <p:nvSpPr>
          <p:cNvPr id="4" name="Footer Placeholder 3">
            <a:extLst>
              <a:ext uri="{FF2B5EF4-FFF2-40B4-BE49-F238E27FC236}">
                <a16:creationId xmlns:a16="http://schemas.microsoft.com/office/drawing/2014/main" id="{73F8710B-9656-4A92-93D3-22100CC4C0AC}"/>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cxnSp>
        <p:nvCxnSpPr>
          <p:cNvPr id="6" name="Straight Connector 5"/>
          <p:cNvCxnSpPr/>
          <p:nvPr/>
        </p:nvCxnSpPr>
        <p:spPr>
          <a:xfrm>
            <a:off x="1658936" y="4437112"/>
            <a:ext cx="8971980"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30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3563-F0EE-4B98-A053-A87FAE8D2DD6}"/>
              </a:ext>
            </a:extLst>
          </p:cNvPr>
          <p:cNvSpPr>
            <a:spLocks noGrp="1"/>
          </p:cNvSpPr>
          <p:nvPr>
            <p:ph type="title"/>
          </p:nvPr>
        </p:nvSpPr>
        <p:spPr/>
        <p:txBody>
          <a:bodyPr/>
          <a:lstStyle/>
          <a:p>
            <a:r>
              <a:rPr lang="fr-FR" dirty="0"/>
              <a:t>Le Canada manque:</a:t>
            </a:r>
            <a:endParaRPr lang="en-CA" dirty="0"/>
          </a:p>
        </p:txBody>
      </p:sp>
      <p:sp>
        <p:nvSpPr>
          <p:cNvPr id="3" name="Footer Placeholder 2">
            <a:extLst>
              <a:ext uri="{FF2B5EF4-FFF2-40B4-BE49-F238E27FC236}">
                <a16:creationId xmlns:a16="http://schemas.microsoft.com/office/drawing/2014/main" id="{0982D330-059A-4D7F-A520-8306B770BB20}"/>
              </a:ext>
            </a:extLst>
          </p:cNvPr>
          <p:cNvSpPr>
            <a:spLocks noGrp="1"/>
          </p:cNvSpPr>
          <p:nvPr>
            <p:ph type="ftr" sz="quarter" idx="11"/>
          </p:nvPr>
        </p:nvSpPr>
        <p:spPr/>
        <p:txBody>
          <a:bodyPr/>
          <a:lstStyle/>
          <a:p>
            <a:endParaRPr lang="en-US" dirty="0"/>
          </a:p>
        </p:txBody>
      </p:sp>
      <p:sp>
        <p:nvSpPr>
          <p:cNvPr id="4" name="Rectangle 1">
            <a:extLst>
              <a:ext uri="{FF2B5EF4-FFF2-40B4-BE49-F238E27FC236}">
                <a16:creationId xmlns:a16="http://schemas.microsoft.com/office/drawing/2014/main" id="{DBC57444-4621-4FC5-AD71-0F95F3CCA339}"/>
              </a:ext>
            </a:extLst>
          </p:cNvPr>
          <p:cNvSpPr>
            <a:spLocks noChangeArrowheads="1"/>
          </p:cNvSpPr>
          <p:nvPr/>
        </p:nvSpPr>
        <p:spPr bwMode="auto">
          <a:xfrm>
            <a:off x="0" y="143961"/>
            <a:ext cx="30458"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43C109EF-FF26-48F0-B676-7708C90C328D}"/>
              </a:ext>
            </a:extLst>
          </p:cNvPr>
          <p:cNvSpPr/>
          <p:nvPr/>
        </p:nvSpPr>
        <p:spPr>
          <a:xfrm>
            <a:off x="1269876" y="1357756"/>
            <a:ext cx="10585176" cy="5170646"/>
          </a:xfrm>
          <a:prstGeom prst="rect">
            <a:avLst/>
          </a:prstGeom>
        </p:spPr>
        <p:txBody>
          <a:bodyPr wrap="square">
            <a:spAutoFit/>
          </a:bodyPr>
          <a:lstStyle/>
          <a:p>
            <a:endParaRPr lang="fr-FR" sz="2400" dirty="0"/>
          </a:p>
          <a:p>
            <a:pPr marL="342900" indent="-342900">
              <a:buAutoNum type="arabicPeriod"/>
            </a:pPr>
            <a:r>
              <a:rPr lang="fr-FR" sz="2400" b="1" dirty="0"/>
              <a:t>Un centre national de recherche pour les intérêts des consommateurs</a:t>
            </a:r>
          </a:p>
          <a:p>
            <a:pPr marL="342900" indent="-342900">
              <a:buAutoNum type="arabicPeriod"/>
            </a:pPr>
            <a:endParaRPr lang="fr-FR" sz="2400" b="1" dirty="0"/>
          </a:p>
          <a:p>
            <a:r>
              <a:rPr lang="fr-FR" sz="2400" b="1" dirty="0"/>
              <a:t>2. Les agences de tests de produits comme Que Choisir, Finanztest,  Consumer Reports ou Which?</a:t>
            </a:r>
          </a:p>
          <a:p>
            <a:r>
              <a:rPr lang="fr-FR" b="1" dirty="0"/>
              <a:t>(</a:t>
            </a:r>
            <a:r>
              <a:rPr lang="fr-FR" b="1" i="1" dirty="0"/>
              <a:t>Protégez-vous</a:t>
            </a:r>
            <a:r>
              <a:rPr lang="fr-FR" b="1" dirty="0"/>
              <a:t> contribue aux services en français)</a:t>
            </a:r>
          </a:p>
          <a:p>
            <a:endParaRPr lang="fr-FR" sz="2400" b="1" dirty="0"/>
          </a:p>
          <a:p>
            <a:r>
              <a:rPr lang="fr-FR" sz="2400" b="1" dirty="0"/>
              <a:t>3. Journaux  académiques pour la recherche auprès des consommateurs</a:t>
            </a:r>
          </a:p>
          <a:p>
            <a:r>
              <a:rPr lang="fr-FR" b="1" dirty="0"/>
              <a:t>(les chercheurs publient ailleurs)</a:t>
            </a:r>
          </a:p>
          <a:p>
            <a:endParaRPr lang="fr-FR" b="1" dirty="0"/>
          </a:p>
          <a:p>
            <a:pPr marL="457200" indent="-457200">
              <a:buAutoNum type="arabicPeriod" startAt="4"/>
            </a:pPr>
            <a:r>
              <a:rPr lang="fr-FR" sz="2400" b="1" dirty="0"/>
              <a:t>Institut national avec des évaluations de qualité  - crédibles, et fournies publiquement </a:t>
            </a:r>
            <a:r>
              <a:rPr lang="fr-FR" b="1" dirty="0"/>
              <a:t>(16 pays utilisent la méthodologie statistique de l'indice américain de satisfaction de la clientèle – ACSI.      </a:t>
            </a:r>
            <a:r>
              <a:rPr lang="fr-FR" b="1" dirty="0">
                <a:hlinkClick r:id="rId2"/>
              </a:rPr>
              <a:t>http://www.theacsi.org/</a:t>
            </a:r>
            <a:r>
              <a:rPr lang="fr-FR" b="1" dirty="0"/>
              <a:t> )</a:t>
            </a:r>
          </a:p>
          <a:p>
            <a:pPr marL="457200" indent="-457200">
              <a:buAutoNum type="arabicPeriod" startAt="4"/>
            </a:pPr>
            <a:endParaRPr lang="fr-FR" b="1" dirty="0"/>
          </a:p>
          <a:p>
            <a:r>
              <a:rPr lang="fr-FR" sz="2400" b="1" i="1" dirty="0"/>
              <a:t>Q:   Un partenariat peut-il aider la situation des consommateurs au Canada?</a:t>
            </a:r>
          </a:p>
        </p:txBody>
      </p:sp>
      <p:sp>
        <p:nvSpPr>
          <p:cNvPr id="6" name="Rectangle 2">
            <a:extLst>
              <a:ext uri="{FF2B5EF4-FFF2-40B4-BE49-F238E27FC236}">
                <a16:creationId xmlns:a16="http://schemas.microsoft.com/office/drawing/2014/main" id="{98B9D03D-63C1-4C9A-8C1C-F049CCF6C5A4}"/>
              </a:ext>
            </a:extLst>
          </p:cNvPr>
          <p:cNvSpPr>
            <a:spLocks noChangeArrowheads="1"/>
          </p:cNvSpPr>
          <p:nvPr/>
        </p:nvSpPr>
        <p:spPr bwMode="auto">
          <a:xfrm>
            <a:off x="152400" y="2425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78016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F26FF2-05DB-4AA3-AC25-5D86CE05B5AC}"/>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pic>
        <p:nvPicPr>
          <p:cNvPr id="3" name="Picture 2">
            <a:extLst>
              <a:ext uri="{FF2B5EF4-FFF2-40B4-BE49-F238E27FC236}">
                <a16:creationId xmlns:a16="http://schemas.microsoft.com/office/drawing/2014/main" id="{4C890204-402A-4B9F-8645-949FA8A21C3A}"/>
              </a:ext>
            </a:extLst>
          </p:cNvPr>
          <p:cNvPicPr>
            <a:picLocks noChangeAspect="1"/>
          </p:cNvPicPr>
          <p:nvPr/>
        </p:nvPicPr>
        <p:blipFill>
          <a:blip r:embed="rId2"/>
          <a:stretch>
            <a:fillRect/>
          </a:stretch>
        </p:blipFill>
        <p:spPr>
          <a:xfrm>
            <a:off x="3430116" y="1412776"/>
            <a:ext cx="5944872" cy="4385627"/>
          </a:xfrm>
          <a:prstGeom prst="rect">
            <a:avLst/>
          </a:prstGeom>
        </p:spPr>
      </p:pic>
      <p:sp>
        <p:nvSpPr>
          <p:cNvPr id="4" name="Rectangle 3">
            <a:extLst>
              <a:ext uri="{FF2B5EF4-FFF2-40B4-BE49-F238E27FC236}">
                <a16:creationId xmlns:a16="http://schemas.microsoft.com/office/drawing/2014/main" id="{D314B8F3-A5CB-4874-8F01-3D5E1A81DFAC}"/>
              </a:ext>
            </a:extLst>
          </p:cNvPr>
          <p:cNvSpPr>
            <a:spLocks noChangeArrowheads="1"/>
          </p:cNvSpPr>
          <p:nvPr/>
        </p:nvSpPr>
        <p:spPr bwMode="auto">
          <a:xfrm>
            <a:off x="5158308" y="1362254"/>
            <a:ext cx="4648728" cy="338554"/>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RECHERCHE ACADÉMIQUE NORMALE</a:t>
            </a:r>
            <a:endParaRPr kumimoji="0" lang="fr-CA" altLang="en-US" sz="180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314B8F3-A5CB-4874-8F01-3D5E1A81DFAC}"/>
              </a:ext>
            </a:extLst>
          </p:cNvPr>
          <p:cNvSpPr>
            <a:spLocks noChangeArrowheads="1"/>
          </p:cNvSpPr>
          <p:nvPr/>
        </p:nvSpPr>
        <p:spPr bwMode="auto">
          <a:xfrm>
            <a:off x="3142084" y="2082334"/>
            <a:ext cx="1800200" cy="338554"/>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CHERCHEUR</a:t>
            </a:r>
            <a:endParaRPr kumimoji="0" lang="fr-CA" altLang="en-US" sz="180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314B8F3-A5CB-4874-8F01-3D5E1A81DFAC}"/>
              </a:ext>
            </a:extLst>
          </p:cNvPr>
          <p:cNvSpPr>
            <a:spLocks noChangeArrowheads="1"/>
          </p:cNvSpPr>
          <p:nvPr/>
        </p:nvSpPr>
        <p:spPr bwMode="auto">
          <a:xfrm>
            <a:off x="6094412" y="2420888"/>
            <a:ext cx="4648728" cy="2146742"/>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5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Définir le problème</a:t>
            </a:r>
          </a:p>
          <a:p>
            <a:pPr marL="0" marR="0" lvl="0" indent="0" algn="l" defTabSz="914400" rtl="0" eaLnBrk="0" fontAlgn="base" latinLnBrk="0" hangingPunct="0">
              <a:lnSpc>
                <a:spcPct val="100000"/>
              </a:lnSpc>
              <a:spcBef>
                <a:spcPct val="0"/>
              </a:spcBef>
              <a:spcAft>
                <a:spcPts val="850"/>
              </a:spcAft>
              <a:buClrTx/>
              <a:buSzTx/>
              <a:buFontTx/>
              <a:buNone/>
              <a:tabLst/>
            </a:pPr>
            <a:r>
              <a:rPr lang="fr-CA" sz="1600" b="0" i="0" u="none" baseline="0" dirty="0">
                <a:latin typeface="Times New Roman" panose="02020603050405020304" pitchFamily="18" charset="0"/>
                <a:cs typeface="Times New Roman" panose="02020603050405020304" pitchFamily="18" charset="0"/>
              </a:rPr>
              <a:t>Mener des recherches sur le sujet</a:t>
            </a:r>
          </a:p>
          <a:p>
            <a:pPr marL="0" marR="0" lvl="0" indent="0" algn="l" defTabSz="914400" rtl="0" eaLnBrk="0" fontAlgn="base" latinLnBrk="0" hangingPunct="0">
              <a:lnSpc>
                <a:spcPct val="100000"/>
              </a:lnSpc>
              <a:spcBef>
                <a:spcPct val="0"/>
              </a:spcBef>
              <a:spcAft>
                <a:spcPts val="85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Test de fiabilité (Rigueur)</a:t>
            </a:r>
          </a:p>
          <a:p>
            <a:pPr marL="0" marR="0" lvl="0" indent="0" algn="l" defTabSz="914400" rtl="0" eaLnBrk="0" fontAlgn="base" latinLnBrk="0" hangingPunct="0">
              <a:lnSpc>
                <a:spcPct val="100000"/>
              </a:lnSpc>
              <a:spcBef>
                <a:spcPct val="0"/>
              </a:spcBef>
              <a:spcAft>
                <a:spcPts val="850"/>
              </a:spcAft>
              <a:buClrTx/>
              <a:buSzTx/>
              <a:buFontTx/>
              <a:buNone/>
              <a:tabLst/>
            </a:pPr>
            <a:r>
              <a:rPr lang="fr-CA" sz="1600" b="0" i="0" u="none" baseline="0" dirty="0">
                <a:latin typeface="Times New Roman" panose="02020603050405020304" pitchFamily="18" charset="0"/>
                <a:cs typeface="Times New Roman" panose="02020603050405020304" pitchFamily="18" charset="0"/>
              </a:rPr>
              <a:t>Tirer des conclusions de la politique</a:t>
            </a:r>
          </a:p>
          <a:p>
            <a:pPr marL="0" marR="0" lvl="0" indent="0" algn="l" defTabSz="914400" rtl="0" eaLnBrk="0" fontAlgn="base" latinLnBrk="0" hangingPunct="0">
              <a:lnSpc>
                <a:spcPct val="100000"/>
              </a:lnSpc>
              <a:spcBef>
                <a:spcPct val="0"/>
              </a:spcBef>
              <a:spcAft>
                <a:spcPts val="85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 politique est-elle publique?</a:t>
            </a:r>
          </a:p>
          <a:p>
            <a:pPr marL="0" marR="0" lvl="0" indent="0" algn="l" defTabSz="914400" rtl="0" eaLnBrk="0" fontAlgn="base" latinLnBrk="0" hangingPunct="0">
              <a:lnSpc>
                <a:spcPct val="100000"/>
              </a:lnSpc>
              <a:spcBef>
                <a:spcPct val="0"/>
              </a:spcBef>
              <a:spcAft>
                <a:spcPts val="850"/>
              </a:spcAft>
              <a:buClrTx/>
              <a:buSzTx/>
              <a:buFontTx/>
              <a:buNone/>
              <a:tabLst/>
            </a:pPr>
            <a:r>
              <a:rPr lang="fr-CA" sz="1600" b="0" i="0" u="none" baseline="0" dirty="0">
                <a:latin typeface="Times New Roman" panose="02020603050405020304" pitchFamily="18" charset="0"/>
                <a:cs typeface="Times New Roman" panose="02020603050405020304" pitchFamily="18" charset="0"/>
              </a:rPr>
              <a:t>La politique est-elle pratique?</a:t>
            </a:r>
            <a:endParaRPr kumimoji="0" lang="fr-CA" altLang="en-US" sz="180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314B8F3-A5CB-4874-8F01-3D5E1A81DFAC}"/>
              </a:ext>
            </a:extLst>
          </p:cNvPr>
          <p:cNvSpPr>
            <a:spLocks noChangeArrowheads="1"/>
          </p:cNvSpPr>
          <p:nvPr/>
        </p:nvSpPr>
        <p:spPr bwMode="auto">
          <a:xfrm>
            <a:off x="5950396" y="5445224"/>
            <a:ext cx="2880320" cy="276999"/>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IMPACT SUR LE CONSOMMATEUR</a:t>
            </a:r>
            <a:endParaRPr kumimoji="0" lang="fr-CA" altLang="en-US" sz="12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3335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462308-8F0A-457C-826E-29D9B647C366}"/>
              </a:ext>
            </a:extLst>
          </p:cNvPr>
          <p:cNvSpPr>
            <a:spLocks noGrp="1"/>
          </p:cNvSpPr>
          <p:nvPr>
            <p:ph type="ftr" sz="quarter" idx="11"/>
          </p:nvPr>
        </p:nvSpPr>
        <p:spPr>
          <a:xfrm>
            <a:off x="3934172" y="6311498"/>
            <a:ext cx="5954834" cy="276228"/>
          </a:xfrm>
        </p:spPr>
        <p:txBody>
          <a:bodyPr/>
          <a:lstStyle/>
          <a:p>
            <a:pPr algn="l" rtl="0"/>
            <a:r>
              <a:rPr lang="fr-CA" b="0" i="0" u="none" baseline="0" dirty="0"/>
              <a:t> </a:t>
            </a:r>
            <a:endParaRPr lang="fr-CA" dirty="0"/>
          </a:p>
        </p:txBody>
      </p:sp>
      <p:pic>
        <p:nvPicPr>
          <p:cNvPr id="1027" name="Picture 21">
            <a:extLst>
              <a:ext uri="{FF2B5EF4-FFF2-40B4-BE49-F238E27FC236}">
                <a16:creationId xmlns:a16="http://schemas.microsoft.com/office/drawing/2014/main" id="{5981CF28-CE8D-46B2-BFD0-6DD1B8BA9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87" y="1574916"/>
            <a:ext cx="4352677" cy="25741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B06F2AD3-7A17-4FE2-89D9-8C42F528E5B4}"/>
              </a:ext>
            </a:extLst>
          </p:cNvPr>
          <p:cNvSpPr>
            <a:spLocks noChangeArrowheads="1"/>
          </p:cNvSpPr>
          <p:nvPr/>
        </p:nvSpPr>
        <p:spPr bwMode="auto">
          <a:xfrm>
            <a:off x="3574132" y="3186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2F290526-E0D8-4A00-A8E1-A811ED0713AF}"/>
              </a:ext>
            </a:extLst>
          </p:cNvPr>
          <p:cNvSpPr>
            <a:spLocks noChangeArrowheads="1"/>
          </p:cNvSpPr>
          <p:nvPr/>
        </p:nvSpPr>
        <p:spPr bwMode="auto">
          <a:xfrm>
            <a:off x="3574132" y="258456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FEF8AFE-5A79-4F61-8FD2-98A3A3DB1520}"/>
              </a:ext>
            </a:extLst>
          </p:cNvPr>
          <p:cNvSpPr>
            <a:spLocks noChangeArrowheads="1"/>
          </p:cNvSpPr>
          <p:nvPr/>
        </p:nvSpPr>
        <p:spPr bwMode="auto">
          <a:xfrm>
            <a:off x="3574132" y="440066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sp>
        <p:nvSpPr>
          <p:cNvPr id="6" name="Rectangle 7">
            <a:extLst>
              <a:ext uri="{FF2B5EF4-FFF2-40B4-BE49-F238E27FC236}">
                <a16:creationId xmlns:a16="http://schemas.microsoft.com/office/drawing/2014/main" id="{5730580B-7E26-463B-9541-03868E87E30A}"/>
              </a:ext>
            </a:extLst>
          </p:cNvPr>
          <p:cNvSpPr>
            <a:spLocks noChangeArrowheads="1"/>
          </p:cNvSpPr>
          <p:nvPr/>
        </p:nvSpPr>
        <p:spPr bwMode="auto">
          <a:xfrm>
            <a:off x="3574132" y="619771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pic>
        <p:nvPicPr>
          <p:cNvPr id="7" name="Picture 6">
            <a:extLst>
              <a:ext uri="{FF2B5EF4-FFF2-40B4-BE49-F238E27FC236}">
                <a16:creationId xmlns:a16="http://schemas.microsoft.com/office/drawing/2014/main" id="{3C2BBB66-91E0-47D9-9D18-0D5CABC46B8A}"/>
              </a:ext>
            </a:extLst>
          </p:cNvPr>
          <p:cNvPicPr>
            <a:picLocks noChangeAspect="1"/>
          </p:cNvPicPr>
          <p:nvPr/>
        </p:nvPicPr>
        <p:blipFill>
          <a:blip r:embed="rId3"/>
          <a:stretch>
            <a:fillRect/>
          </a:stretch>
        </p:blipFill>
        <p:spPr>
          <a:xfrm>
            <a:off x="2422004" y="983277"/>
            <a:ext cx="8136904" cy="1135247"/>
          </a:xfrm>
          <a:prstGeom prst="rect">
            <a:avLst/>
          </a:prstGeom>
        </p:spPr>
      </p:pic>
      <p:pic>
        <p:nvPicPr>
          <p:cNvPr id="9" name="Picture 8">
            <a:extLst>
              <a:ext uri="{FF2B5EF4-FFF2-40B4-BE49-F238E27FC236}">
                <a16:creationId xmlns:a16="http://schemas.microsoft.com/office/drawing/2014/main" id="{885FE79B-04B4-4540-BD7A-E0605944C47E}"/>
              </a:ext>
            </a:extLst>
          </p:cNvPr>
          <p:cNvPicPr>
            <a:picLocks noChangeAspect="1"/>
          </p:cNvPicPr>
          <p:nvPr/>
        </p:nvPicPr>
        <p:blipFill>
          <a:blip r:embed="rId4"/>
          <a:stretch>
            <a:fillRect/>
          </a:stretch>
        </p:blipFill>
        <p:spPr>
          <a:xfrm>
            <a:off x="4582244" y="3654948"/>
            <a:ext cx="6767111" cy="3806500"/>
          </a:xfrm>
          <a:prstGeom prst="rect">
            <a:avLst/>
          </a:prstGeom>
        </p:spPr>
      </p:pic>
      <p:sp>
        <p:nvSpPr>
          <p:cNvPr id="10" name="Rectangle 9">
            <a:extLst>
              <a:ext uri="{FF2B5EF4-FFF2-40B4-BE49-F238E27FC236}">
                <a16:creationId xmlns:a16="http://schemas.microsoft.com/office/drawing/2014/main" id="{D314B8F3-A5CB-4874-8F01-3D5E1A81DFAC}"/>
              </a:ext>
            </a:extLst>
          </p:cNvPr>
          <p:cNvSpPr>
            <a:spLocks noChangeArrowheads="1"/>
          </p:cNvSpPr>
          <p:nvPr/>
        </p:nvSpPr>
        <p:spPr bwMode="auto">
          <a:xfrm>
            <a:off x="2494012" y="2076586"/>
            <a:ext cx="6552728" cy="156966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Tx/>
              <a:buNone/>
              <a:tabLst>
                <a:tab pos="344488" algn="l"/>
              </a:tabLst>
            </a:pPr>
            <a:r>
              <a:rPr kumimoji="0" lang="fr-CA"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fr-CA"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CA"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DÉLAI D’ANALYSE DE LA SITUATION</a:t>
            </a:r>
          </a:p>
          <a:p>
            <a:pPr marR="0" lvl="0" algn="l" defTabSz="914400" rtl="0" eaLnBrk="0" fontAlgn="base" latinLnBrk="0" hangingPunct="0">
              <a:lnSpc>
                <a:spcPct val="100000"/>
              </a:lnSpc>
              <a:spcBef>
                <a:spcPct val="0"/>
              </a:spcBef>
              <a:spcAft>
                <a:spcPct val="0"/>
              </a:spcAft>
              <a:buClrTx/>
              <a:buSzTx/>
              <a:tabLst>
                <a:tab pos="344488" algn="l"/>
              </a:tabLst>
            </a:pP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fr-C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DÉLAI ADMINISTRATIF</a:t>
            </a:r>
          </a:p>
          <a:p>
            <a:pPr marR="0" lvl="0" algn="l" defTabSz="914400" rtl="0" eaLnBrk="0" fontAlgn="base" latinLnBrk="0" hangingPunct="0">
              <a:lnSpc>
                <a:spcPct val="100000"/>
              </a:lnSpc>
              <a:spcBef>
                <a:spcPct val="0"/>
              </a:spcBef>
              <a:spcAft>
                <a:spcPct val="0"/>
              </a:spcAft>
              <a:buClrTx/>
              <a:buSzTx/>
              <a:tabLst>
                <a:tab pos="344488" algn="l"/>
              </a:tabLst>
            </a:pP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r>
              <a:rPr kumimoji="0" lang="fr-C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DÉLAI OPÉRATIONNEL</a:t>
            </a:r>
          </a:p>
          <a:p>
            <a:pPr marR="0" lvl="0" algn="l" defTabSz="914400" rtl="0" eaLnBrk="0" fontAlgn="base" latinLnBrk="0" hangingPunct="0">
              <a:lnSpc>
                <a:spcPct val="100000"/>
              </a:lnSpc>
              <a:spcBef>
                <a:spcPct val="0"/>
              </a:spcBef>
              <a:spcAft>
                <a:spcPct val="0"/>
              </a:spcAft>
              <a:buClrTx/>
              <a:buSzTx/>
              <a:tabLst>
                <a:tab pos="344488" algn="l"/>
              </a:tabLst>
            </a:pP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r>
              <a:rPr kumimoji="0" lang="fr-C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fr-CA"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DÉLAI D'EFFICACITÉ</a:t>
            </a:r>
            <a:endParaRPr kumimoji="0" lang="fr-CA"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314B8F3-A5CB-4874-8F01-3D5E1A81DFAC}"/>
              </a:ext>
            </a:extLst>
          </p:cNvPr>
          <p:cNvSpPr>
            <a:spLocks noChangeArrowheads="1"/>
          </p:cNvSpPr>
          <p:nvPr/>
        </p:nvSpPr>
        <p:spPr bwMode="auto">
          <a:xfrm>
            <a:off x="2349996" y="1044025"/>
            <a:ext cx="6696744" cy="584775"/>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DÉLAI DU SUCCÈS DE LA POLITIQUE</a:t>
            </a:r>
            <a:endParaRPr kumimoji="0" lang="fr-CA" altLang="en-US" sz="320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420" y="766483"/>
            <a:ext cx="8137488" cy="1139858"/>
          </a:xfrm>
          <a:prstGeom prst="rect">
            <a:avLst/>
          </a:prstGeom>
          <a:solidFill>
            <a:schemeClr val="bg1"/>
          </a:solidFill>
        </p:spPr>
      </p:pic>
    </p:spTree>
    <p:extLst>
      <p:ext uri="{BB962C8B-B14F-4D97-AF65-F5344CB8AC3E}">
        <p14:creationId xmlns:p14="http://schemas.microsoft.com/office/powerpoint/2010/main" val="12863119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4B8F3-A5CB-4874-8F01-3D5E1A81DFAC}"/>
              </a:ext>
            </a:extLst>
          </p:cNvPr>
          <p:cNvSpPr>
            <a:spLocks noChangeArrowheads="1"/>
          </p:cNvSpPr>
          <p:nvPr/>
        </p:nvSpPr>
        <p:spPr bwMode="auto">
          <a:xfrm>
            <a:off x="1629916" y="-205297"/>
            <a:ext cx="72008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IDENTIFICATION DES SUJETS DE RECHERCHE ET MISE EN ŒUVRE AVEC LE MODÈLE DE PARTENARIAT PPOCIR/RICAPP</a:t>
            </a:r>
            <a:endParaRPr kumimoji="0" lang="fr-CA" altLang="en-US" sz="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Diagram 3">
            <a:extLst>
              <a:ext uri="{FF2B5EF4-FFF2-40B4-BE49-F238E27FC236}">
                <a16:creationId xmlns:a16="http://schemas.microsoft.com/office/drawing/2014/main" id="{519FC93D-7EF1-479C-8DF7-9E1ECC05C120}"/>
              </a:ext>
            </a:extLst>
          </p:cNvPr>
          <p:cNvGraphicFramePr/>
          <p:nvPr>
            <p:extLst>
              <p:ext uri="{D42A27DB-BD31-4B8C-83A1-F6EECF244321}">
                <p14:modId xmlns:p14="http://schemas.microsoft.com/office/powerpoint/2010/main" val="3232257402"/>
              </p:ext>
            </p:extLst>
          </p:nvPr>
        </p:nvGraphicFramePr>
        <p:xfrm>
          <a:off x="2277988" y="1211934"/>
          <a:ext cx="4176464" cy="391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a:extLst>
              <a:ext uri="{FF2B5EF4-FFF2-40B4-BE49-F238E27FC236}">
                <a16:creationId xmlns:a16="http://schemas.microsoft.com/office/drawing/2014/main" id="{82E4589E-E11A-4EE8-B272-B6ED7406DB4F}"/>
              </a:ext>
            </a:extLst>
          </p:cNvPr>
          <p:cNvSpPr>
            <a:spLocks noChangeArrowheads="1"/>
          </p:cNvSpPr>
          <p:nvPr/>
        </p:nvSpPr>
        <p:spPr bwMode="auto">
          <a:xfrm>
            <a:off x="2982366" y="4969254"/>
            <a:ext cx="91907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944688" algn="l"/>
                <a:tab pos="3251200" algn="l"/>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ONG	FOURNIR :	RECONNAISSANCE + MOBILISATION</a:t>
            </a: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89025" algn="l"/>
                <a:tab pos="3251200" algn="l"/>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SECTEUR PRIVÉ :	ADMINISTRATION + EFFICACITÉ	</a:t>
            </a: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89025" algn="l"/>
                <a:tab pos="3251200" algn="l"/>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EXPERTS SUR LES POLITIQUES	RECONNAISSANCE + CAPACITÉ D'IMPLÉMENTATION</a:t>
            </a:r>
            <a:endParaRPr kumimoji="0" lang="fr-CA"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RECHERCHE EST RÉALISÉE PAR DES ÉTUDIANTS DIPLÔMÉS SOUS SUPERVISION</a:t>
            </a: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D00B70D5-0E1F-4096-9308-41C4A631F42B}"/>
              </a:ext>
            </a:extLst>
          </p:cNvPr>
          <p:cNvPicPr>
            <a:picLocks noChangeAspect="1"/>
          </p:cNvPicPr>
          <p:nvPr/>
        </p:nvPicPr>
        <p:blipFill>
          <a:blip r:embed="rId7"/>
          <a:stretch>
            <a:fillRect/>
          </a:stretch>
        </p:blipFill>
        <p:spPr>
          <a:xfrm>
            <a:off x="6860876" y="1365775"/>
            <a:ext cx="4329060" cy="2821427"/>
          </a:xfrm>
          <a:prstGeom prst="rect">
            <a:avLst/>
          </a:prstGeom>
        </p:spPr>
      </p:pic>
      <p:sp>
        <p:nvSpPr>
          <p:cNvPr id="7" name="Rectangle 6">
            <a:extLst>
              <a:ext uri="{FF2B5EF4-FFF2-40B4-BE49-F238E27FC236}">
                <a16:creationId xmlns:a16="http://schemas.microsoft.com/office/drawing/2014/main" id="{8C2FB9EB-059C-4D25-9BF1-C2796AF3FB65}"/>
              </a:ext>
            </a:extLst>
          </p:cNvPr>
          <p:cNvSpPr/>
          <p:nvPr/>
        </p:nvSpPr>
        <p:spPr>
          <a:xfrm>
            <a:off x="7038796" y="4321315"/>
            <a:ext cx="4102085" cy="369332"/>
          </a:xfrm>
          <a:prstGeom prst="rect">
            <a:avLst/>
          </a:prstGeom>
        </p:spPr>
        <p:txBody>
          <a:bodyPr wrap="none">
            <a:spAutoFit/>
          </a:bodyPr>
          <a:lstStyle/>
          <a:p>
            <a:pPr algn="l" rtl="0"/>
            <a:r>
              <a:rPr lang="fr-CA" b="0" i="0" u="none" baseline="0" dirty="0"/>
              <a:t>Atelier PPOCIR RICAPP 2015 à McGill </a:t>
            </a:r>
            <a:endParaRPr lang="fr-CA" dirty="0"/>
          </a:p>
        </p:txBody>
      </p:sp>
    </p:spTree>
    <p:extLst>
      <p:ext uri="{BB962C8B-B14F-4D97-AF65-F5344CB8AC3E}">
        <p14:creationId xmlns:p14="http://schemas.microsoft.com/office/powerpoint/2010/main" val="399679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BB4B-159D-4DB1-B7D4-7D1D44E930CB}"/>
              </a:ext>
            </a:extLst>
          </p:cNvPr>
          <p:cNvSpPr>
            <a:spLocks noGrp="1"/>
          </p:cNvSpPr>
          <p:nvPr>
            <p:ph type="title"/>
          </p:nvPr>
        </p:nvSpPr>
        <p:spPr>
          <a:xfrm>
            <a:off x="1269876" y="332656"/>
            <a:ext cx="10009112" cy="1971672"/>
          </a:xfrm>
        </p:spPr>
        <p:txBody>
          <a:bodyPr>
            <a:normAutofit fontScale="90000"/>
          </a:bodyPr>
          <a:lstStyle/>
          <a:p>
            <a:pPr algn="ctr" rtl="0"/>
            <a:r>
              <a:rPr lang="fr-CA" sz="3000" b="0" i="0" u="none" baseline="0" dirty="0"/>
              <a:t>CANADA - RECHERCHE SUR LES INTÉRÊTS DES CONSOMMATEURS AXÉE SUR LES POLITIQUES PUBLIQUES (CIR)</a:t>
            </a:r>
            <a:br>
              <a:rPr lang="fr-CA" sz="3000" dirty="0"/>
            </a:br>
            <a:r>
              <a:rPr lang="fr-CA" sz="2700" b="1" i="0" u="none" baseline="0" dirty="0">
                <a:solidFill>
                  <a:schemeClr val="tx1"/>
                </a:solidFill>
              </a:rPr>
              <a:t>PARTNERS - IN THE FIRST SSHRC PARTNERSHIP GRANT 2013-2017</a:t>
            </a:r>
            <a:br>
              <a:rPr lang="fr-CA" sz="2700" b="1" dirty="0">
                <a:solidFill>
                  <a:schemeClr val="tx1"/>
                </a:solidFill>
              </a:rPr>
            </a:br>
            <a:r>
              <a:rPr lang="fr-CA" sz="2000" b="1" i="0" u="none" baseline="0" dirty="0"/>
              <a:t>Activités de recherche 2013-2017 :  </a:t>
            </a:r>
            <a:r>
              <a:rPr lang="fr-CA" sz="2000" b="0" i="0" u="sng" baseline="0" dirty="0">
                <a:hlinkClick r:id="rId2"/>
              </a:rPr>
              <a:t>http://ppocir.uwaterloo.ca/ppocir-knowledge-centre/</a:t>
            </a:r>
            <a:r>
              <a:rPr lang="fr-CA" sz="2000" b="0" i="0" u="none" baseline="0" dirty="0"/>
              <a:t>  </a:t>
            </a:r>
            <a:r>
              <a:rPr lang="fr-CA" sz="2000" b="1" i="0" u="none" baseline="0" dirty="0"/>
              <a:t> </a:t>
            </a:r>
            <a:br>
              <a:rPr lang="fr-CA" sz="2000" b="1" dirty="0"/>
            </a:br>
            <a:br>
              <a:rPr lang="fr-CA" sz="2000" b="1" dirty="0"/>
            </a:br>
            <a:endParaRPr lang="fr-CA" sz="2200" dirty="0">
              <a:solidFill>
                <a:srgbClr val="FF0000"/>
              </a:solidFill>
            </a:endParaRPr>
          </a:p>
        </p:txBody>
      </p:sp>
      <p:sp>
        <p:nvSpPr>
          <p:cNvPr id="3" name="Content Placeholder 2">
            <a:extLst>
              <a:ext uri="{FF2B5EF4-FFF2-40B4-BE49-F238E27FC236}">
                <a16:creationId xmlns:a16="http://schemas.microsoft.com/office/drawing/2014/main" id="{0EF4DBA8-38DB-45C5-A821-A365A9558415}"/>
              </a:ext>
            </a:extLst>
          </p:cNvPr>
          <p:cNvSpPr>
            <a:spLocks noGrp="1"/>
          </p:cNvSpPr>
          <p:nvPr>
            <p:ph sz="half" idx="1"/>
          </p:nvPr>
        </p:nvSpPr>
        <p:spPr>
          <a:xfrm>
            <a:off x="1413892" y="2058938"/>
            <a:ext cx="4800600" cy="4187952"/>
          </a:xfrm>
        </p:spPr>
        <p:txBody>
          <a:bodyPr>
            <a:noAutofit/>
          </a:bodyPr>
          <a:lstStyle/>
          <a:p>
            <a:pPr marL="0" indent="0" algn="l" rtl="0" fontAlgn="base">
              <a:buNone/>
            </a:pPr>
            <a:r>
              <a:rPr lang="fr-CA" sz="1800" b="1" i="0" u="none" baseline="0" dirty="0">
                <a:solidFill>
                  <a:srgbClr val="00B050"/>
                </a:solidFill>
              </a:rPr>
              <a:t>UNIVERSITÉS</a:t>
            </a:r>
          </a:p>
          <a:p>
            <a:pPr algn="l" rtl="0" fontAlgn="base"/>
            <a:r>
              <a:rPr lang="fr-CA" sz="1800" b="0" i="0" u="none" baseline="0" dirty="0"/>
              <a:t>UNIVERSITÉ DE WATERLOO</a:t>
            </a:r>
          </a:p>
          <a:p>
            <a:pPr algn="l" rtl="0" fontAlgn="base">
              <a:spcBef>
                <a:spcPts val="1200"/>
              </a:spcBef>
            </a:pPr>
            <a:r>
              <a:rPr lang="fr-CA" sz="1800" b="0" i="0" u="none" baseline="0" dirty="0"/>
              <a:t>UNIVERSITÉ RYERSON</a:t>
            </a:r>
          </a:p>
          <a:p>
            <a:pPr lvl="0" algn="l" rtl="0" fontAlgn="base">
              <a:spcBef>
                <a:spcPts val="1200"/>
              </a:spcBef>
            </a:pPr>
            <a:r>
              <a:rPr lang="fr-CA" sz="1800" b="0" i="0" u="none" baseline="0" dirty="0"/>
              <a:t>UNIVERSITÉ DE L'ALBERTA</a:t>
            </a:r>
          </a:p>
          <a:p>
            <a:pPr lvl="0" algn="l" rtl="0" fontAlgn="base">
              <a:spcBef>
                <a:spcPts val="1200"/>
              </a:spcBef>
            </a:pPr>
            <a:r>
              <a:rPr lang="fr-CA" sz="1800" b="0" i="0" u="none" baseline="0" dirty="0"/>
              <a:t>UNIVERSITÉ DE GUELPH</a:t>
            </a:r>
          </a:p>
          <a:p>
            <a:pPr lvl="0" algn="l" rtl="0" fontAlgn="base">
              <a:spcBef>
                <a:spcPts val="1200"/>
              </a:spcBef>
            </a:pPr>
            <a:r>
              <a:rPr lang="fr-CA" sz="1800" b="0" i="0" u="none" baseline="0" dirty="0"/>
              <a:t>UNIVERSITÉ LAVAL</a:t>
            </a:r>
          </a:p>
          <a:p>
            <a:pPr lvl="0" algn="l" rtl="0" fontAlgn="base">
              <a:spcBef>
                <a:spcPts val="1200"/>
              </a:spcBef>
            </a:pPr>
            <a:r>
              <a:rPr lang="fr-CA" sz="1800" b="0" i="0" u="none" baseline="0" dirty="0"/>
              <a:t>UNIVERSITÉ MCGILL</a:t>
            </a:r>
          </a:p>
          <a:p>
            <a:pPr marL="0" indent="0" algn="l" rtl="0" fontAlgn="base">
              <a:buNone/>
            </a:pPr>
            <a:r>
              <a:rPr lang="fr-CA" sz="1800" b="1" i="0" u="none" baseline="0" dirty="0">
                <a:solidFill>
                  <a:srgbClr val="00B050"/>
                </a:solidFill>
              </a:rPr>
              <a:t>REPRÉSENTANTS DU SECTEUR PRIVÉ</a:t>
            </a:r>
          </a:p>
          <a:p>
            <a:pPr lvl="0" algn="l" rtl="0" fontAlgn="base"/>
            <a:r>
              <a:rPr lang="fr-CA" sz="1800" b="0" i="0" u="none" baseline="0" dirty="0"/>
              <a:t>GROUPE CSA (STANDARD)</a:t>
            </a:r>
          </a:p>
        </p:txBody>
      </p:sp>
      <p:sp>
        <p:nvSpPr>
          <p:cNvPr id="4" name="Content Placeholder 3">
            <a:extLst>
              <a:ext uri="{FF2B5EF4-FFF2-40B4-BE49-F238E27FC236}">
                <a16:creationId xmlns:a16="http://schemas.microsoft.com/office/drawing/2014/main" id="{6921C59E-7CC0-44D0-8309-543D71FE68BA}"/>
              </a:ext>
            </a:extLst>
          </p:cNvPr>
          <p:cNvSpPr>
            <a:spLocks noGrp="1"/>
          </p:cNvSpPr>
          <p:nvPr>
            <p:ph sz="half" idx="2"/>
          </p:nvPr>
        </p:nvSpPr>
        <p:spPr>
          <a:xfrm>
            <a:off x="6166420" y="1715491"/>
            <a:ext cx="5544616" cy="5048228"/>
          </a:xfrm>
        </p:spPr>
        <p:txBody>
          <a:bodyPr>
            <a:normAutofit fontScale="25000" lnSpcReduction="20000"/>
          </a:bodyPr>
          <a:lstStyle/>
          <a:p>
            <a:pPr lvl="0" algn="r" rtl="0" fontAlgn="base"/>
            <a:endParaRPr lang="fr-CA" dirty="0"/>
          </a:p>
          <a:p>
            <a:pPr marL="0" indent="0" rtl="0" fontAlgn="base">
              <a:buNone/>
            </a:pPr>
            <a:r>
              <a:rPr lang="fr-CA" sz="7200" b="1" i="0" u="none" baseline="0" dirty="0">
                <a:solidFill>
                  <a:srgbClr val="00B050"/>
                </a:solidFill>
              </a:rPr>
              <a:t>ORGANISATIONS GOUVERNEMENTALES</a:t>
            </a:r>
          </a:p>
          <a:p>
            <a:pPr lvl="0" rtl="0" fontAlgn="base">
              <a:lnSpc>
                <a:spcPct val="100000"/>
              </a:lnSpc>
            </a:pPr>
            <a:r>
              <a:rPr lang="fr-CA" sz="7200" b="0" i="0" u="none" baseline="0" dirty="0"/>
              <a:t>AGENCE DE LA CONSOMMATION EN MATIÈRE FINANCIÈRE DU CANADA</a:t>
            </a:r>
          </a:p>
          <a:p>
            <a:pPr lvl="0" rtl="0" fontAlgn="base">
              <a:lnSpc>
                <a:spcPct val="100000"/>
              </a:lnSpc>
              <a:spcBef>
                <a:spcPts val="1200"/>
              </a:spcBef>
            </a:pPr>
            <a:r>
              <a:rPr lang="fr-CA" sz="7200" b="0" i="0" u="none" baseline="0" dirty="0"/>
              <a:t>MINISTRE DE L’INNOVATION, DES SCIENCES ET DU DÉVELOPPEMENT ÉCONOMIQUE</a:t>
            </a:r>
          </a:p>
          <a:p>
            <a:pPr lvl="0" rtl="0" fontAlgn="base">
              <a:lnSpc>
                <a:spcPct val="100000"/>
              </a:lnSpc>
              <a:spcBef>
                <a:spcPts val="1200"/>
              </a:spcBef>
            </a:pPr>
            <a:r>
              <a:rPr lang="fr-CA" sz="7200" b="0" i="0" u="none" baseline="0" dirty="0"/>
              <a:t>OFFICE DE LA PROTECTION DU CONSOMMATEUR DU QUÉBEC</a:t>
            </a:r>
            <a:endParaRPr lang="fr-CA" sz="7200" dirty="0"/>
          </a:p>
          <a:p>
            <a:pPr lvl="0" rtl="0" fontAlgn="base">
              <a:lnSpc>
                <a:spcPct val="100000"/>
              </a:lnSpc>
              <a:spcBef>
                <a:spcPts val="1200"/>
              </a:spcBef>
            </a:pPr>
            <a:r>
              <a:rPr lang="fr-CA" sz="7200" b="0" i="0" u="none" baseline="0" dirty="0"/>
              <a:t>ONTARIO’S MINISTRY OF GOVERNMENT AND CONSUMER SERVICES</a:t>
            </a:r>
          </a:p>
          <a:p>
            <a:pPr marL="0" indent="0" rtl="0" fontAlgn="base">
              <a:buNone/>
            </a:pPr>
            <a:r>
              <a:rPr lang="fr-CA" sz="7200" b="1" i="0" u="none" baseline="0" dirty="0">
                <a:solidFill>
                  <a:srgbClr val="00B050"/>
                </a:solidFill>
              </a:rPr>
              <a:t>GROUPES DE CONSOMMATEURS D'ONG</a:t>
            </a:r>
          </a:p>
          <a:p>
            <a:pPr lvl="0" rtl="0" fontAlgn="base"/>
            <a:r>
              <a:rPr lang="fr-CA" sz="7200" b="0" i="0" u="none" baseline="0" dirty="0"/>
              <a:t>CONSEIL DES CONSOMMATEURS DU CANADA</a:t>
            </a:r>
          </a:p>
          <a:p>
            <a:pPr lvl="0" rtl="0" fontAlgn="base">
              <a:spcBef>
                <a:spcPts val="1200"/>
              </a:spcBef>
            </a:pPr>
            <a:r>
              <a:rPr lang="fr-CA" sz="7200" b="0" i="0" u="none" baseline="0" dirty="0"/>
              <a:t>OPTION CONSOMMATEURS</a:t>
            </a:r>
          </a:p>
          <a:p>
            <a:pPr lvl="0" rtl="0" fontAlgn="base">
              <a:spcBef>
                <a:spcPts val="1200"/>
              </a:spcBef>
            </a:pPr>
            <a:r>
              <a:rPr lang="fr-CA" sz="7200" b="0" i="0" u="none" baseline="0" dirty="0"/>
              <a:t>CENTRE POUR LA DÉFENSE DE L’INTÉRÊT PUBLIC</a:t>
            </a:r>
          </a:p>
          <a:p>
            <a:pPr lvl="0" rtl="0" fontAlgn="base">
              <a:spcBef>
                <a:spcPts val="1200"/>
              </a:spcBef>
            </a:pPr>
            <a:r>
              <a:rPr lang="fr-CA" sz="7200" b="0" i="0" u="none" baseline="0" dirty="0"/>
              <a:t>UNION DES CONSOMMATEURS</a:t>
            </a:r>
          </a:p>
          <a:p>
            <a:endParaRPr lang="fr-CA" dirty="0"/>
          </a:p>
        </p:txBody>
      </p:sp>
      <p:sp>
        <p:nvSpPr>
          <p:cNvPr id="5" name="Footer Placeholder 4">
            <a:extLst>
              <a:ext uri="{FF2B5EF4-FFF2-40B4-BE49-F238E27FC236}">
                <a16:creationId xmlns:a16="http://schemas.microsoft.com/office/drawing/2014/main" id="{A7179A94-FBF5-4989-9037-9821E1BD5329}"/>
              </a:ext>
            </a:extLst>
          </p:cNvPr>
          <p:cNvSpPr>
            <a:spLocks noGrp="1"/>
          </p:cNvSpPr>
          <p:nvPr>
            <p:ph type="ftr" sz="quarter" idx="11"/>
          </p:nvPr>
        </p:nvSpPr>
        <p:spPr>
          <a:xfrm>
            <a:off x="1341884" y="6400800"/>
            <a:ext cx="5954834" cy="276228"/>
          </a:xfrm>
        </p:spPr>
        <p:txBody>
          <a:bodyPr/>
          <a:lstStyle/>
          <a:p>
            <a:pPr algn="l" rtl="0"/>
            <a:r>
              <a:rPr lang="fr-CA" b="0" i="0" u="none" baseline="0" dirty="0"/>
              <a:t>PPOCIR RICAPP pour les rencontres de groupes de consommateurs 2018</a:t>
            </a:r>
            <a:endParaRPr lang="fr-CA" dirty="0"/>
          </a:p>
        </p:txBody>
      </p:sp>
    </p:spTree>
    <p:extLst>
      <p:ext uri="{BB962C8B-B14F-4D97-AF65-F5344CB8AC3E}">
        <p14:creationId xmlns:p14="http://schemas.microsoft.com/office/powerpoint/2010/main" val="2178629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E37A7F-3B97-4CD8-96BC-91596B6AB90B}"/>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sp>
        <p:nvSpPr>
          <p:cNvPr id="3" name="Rectangle 2">
            <a:extLst>
              <a:ext uri="{FF2B5EF4-FFF2-40B4-BE49-F238E27FC236}">
                <a16:creationId xmlns:a16="http://schemas.microsoft.com/office/drawing/2014/main" id="{20EF6AEC-8387-4D60-B5E7-E2AFA2ACB00A}"/>
              </a:ext>
            </a:extLst>
          </p:cNvPr>
          <p:cNvSpPr/>
          <p:nvPr/>
        </p:nvSpPr>
        <p:spPr>
          <a:xfrm>
            <a:off x="1701924" y="752715"/>
            <a:ext cx="10081120" cy="5355312"/>
          </a:xfrm>
          <a:prstGeom prst="rect">
            <a:avLst/>
          </a:prstGeom>
        </p:spPr>
        <p:txBody>
          <a:bodyPr wrap="square">
            <a:spAutoFit/>
          </a:bodyPr>
          <a:lstStyle/>
          <a:p>
            <a:pPr algn="ctr" rtl="0"/>
            <a:r>
              <a:rPr lang="fr-CA" sz="2400" b="0" i="0" u="none" baseline="0" dirty="0"/>
              <a:t>RÉALISATIONS DU PARTENARIAT 2014-2018</a:t>
            </a:r>
          </a:p>
          <a:p>
            <a:pPr algn="ctr" rtl="0"/>
            <a:r>
              <a:rPr lang="fr-CA" sz="2400" b="0" i="0" u="none" baseline="0" dirty="0"/>
              <a:t>RECHERCHE SUR LES INTÉRÊTS DES CONSOMMATEURS AXÉS SUR LES POLITIQUES PUBLIQUES </a:t>
            </a:r>
          </a:p>
          <a:p>
            <a:pPr algn="ctr" rtl="0"/>
            <a:r>
              <a:rPr lang="fr-CA" sz="1600" b="0" i="0" u="none" baseline="0" dirty="0"/>
              <a:t>SUPPORTÉE PAR CRSH</a:t>
            </a:r>
          </a:p>
          <a:p>
            <a:endParaRPr lang="fr-CA" dirty="0"/>
          </a:p>
          <a:p>
            <a:pPr marL="466725" indent="-466725" algn="l" rtl="0"/>
            <a:r>
              <a:rPr lang="fr-CA" sz="2400" b="1" i="0" u="none" baseline="0" dirty="0">
                <a:latin typeface="Calibri" panose="020F0502020204030204" pitchFamily="34" charset="0"/>
                <a:ea typeface="BatangChe" panose="02030609000101010101" pitchFamily="49" charset="-127"/>
                <a:cs typeface="Calibri" panose="020F0502020204030204" pitchFamily="34" charset="0"/>
              </a:rPr>
              <a:t>1.</a:t>
            </a:r>
            <a:r>
              <a:rPr lang="fr-CA" sz="2400" b="0" i="0" u="none" baseline="0" dirty="0">
                <a:latin typeface="Calibri" panose="020F0502020204030204" pitchFamily="34" charset="0"/>
                <a:ea typeface="BatangChe" panose="02030609000101010101" pitchFamily="49" charset="-127"/>
                <a:cs typeface="Calibri" panose="020F0502020204030204" pitchFamily="34" charset="0"/>
              </a:rPr>
              <a:t>	</a:t>
            </a:r>
            <a:r>
              <a:rPr lang="fr-CA" sz="2400" b="1" i="0" u="none" baseline="0" dirty="0">
                <a:latin typeface="Calibri" panose="020F0502020204030204" pitchFamily="34" charset="0"/>
                <a:ea typeface="BatangChe" panose="02030609000101010101" pitchFamily="49" charset="-127"/>
                <a:cs typeface="Calibri" panose="020F0502020204030204" pitchFamily="34" charset="0"/>
              </a:rPr>
              <a:t> RECHERCHE AVEC UN ACCENT SUR LA POLITIQUE</a:t>
            </a:r>
          </a:p>
          <a:p>
            <a:pPr algn="l" rtl="0">
              <a:spcAft>
                <a:spcPts val="1200"/>
              </a:spcAft>
            </a:pPr>
            <a:r>
              <a:rPr lang="fr-CA" sz="2400" b="0" i="0" u="none" baseline="0" dirty="0">
                <a:latin typeface="Calibri" panose="020F0502020204030204" pitchFamily="34" charset="0"/>
                <a:ea typeface="BatangChe" panose="02030609000101010101" pitchFamily="49" charset="-127"/>
                <a:cs typeface="Calibri" panose="020F0502020204030204" pitchFamily="34" charset="0"/>
              </a:rPr>
              <a:t>Plus de 70 études axées sur la politique des consommateurs. </a:t>
            </a:r>
          </a:p>
          <a:p>
            <a:pPr marL="466725" indent="-466725" algn="l" rtl="0"/>
            <a:r>
              <a:rPr lang="fr-CA" sz="2400" b="1" i="0" u="none" baseline="0" dirty="0">
                <a:latin typeface="Calibri" panose="020F0502020204030204" pitchFamily="34" charset="0"/>
                <a:ea typeface="BatangChe" panose="02030609000101010101" pitchFamily="49" charset="-127"/>
                <a:cs typeface="Calibri" panose="020F0502020204030204" pitchFamily="34" charset="0"/>
              </a:rPr>
              <a:t>2.</a:t>
            </a:r>
            <a:r>
              <a:rPr lang="fr-CA" sz="2400" b="0" i="0" u="none" baseline="0" dirty="0">
                <a:latin typeface="Calibri" panose="020F0502020204030204" pitchFamily="34" charset="0"/>
                <a:ea typeface="BatangChe" panose="02030609000101010101" pitchFamily="49" charset="-127"/>
                <a:cs typeface="Calibri" panose="020F0502020204030204" pitchFamily="34" charset="0"/>
              </a:rPr>
              <a:t>	</a:t>
            </a:r>
            <a:r>
              <a:rPr lang="fr-CA" sz="2400" b="1" i="0" u="none" baseline="0" dirty="0">
                <a:latin typeface="Calibri" panose="020F0502020204030204" pitchFamily="34" charset="0"/>
                <a:ea typeface="BatangChe" panose="02030609000101010101" pitchFamily="49" charset="-127"/>
                <a:cs typeface="Calibri" panose="020F0502020204030204" pitchFamily="34" charset="0"/>
              </a:rPr>
              <a:t>CAPACITÉ DE RECHERCHE POUR L'AVENIR</a:t>
            </a:r>
          </a:p>
          <a:p>
            <a:pPr algn="l" rtl="0">
              <a:spcAft>
                <a:spcPts val="1200"/>
              </a:spcAft>
            </a:pPr>
            <a:r>
              <a:rPr lang="fr-CA" sz="2400" b="0" i="0" u="none" baseline="0" dirty="0">
                <a:latin typeface="Calibri" panose="020F0502020204030204" pitchFamily="34" charset="0"/>
                <a:ea typeface="BatangChe" panose="02030609000101010101" pitchFamily="49" charset="-127"/>
                <a:cs typeface="Calibri" panose="020F0502020204030204" pitchFamily="34" charset="0"/>
              </a:rPr>
              <a:t>Renforcement des capacités par le biais de 24 étudiants diplômés en recherche sur les questions de consommation. </a:t>
            </a:r>
            <a:endParaRPr lang="fr-CA" sz="2400" b="1" dirty="0">
              <a:latin typeface="Calibri" panose="020F0502020204030204" pitchFamily="34" charset="0"/>
              <a:ea typeface="BatangChe" panose="02030609000101010101" pitchFamily="49" charset="-127"/>
              <a:cs typeface="Calibri" panose="020F0502020204030204" pitchFamily="34" charset="0"/>
            </a:endParaRPr>
          </a:p>
          <a:p>
            <a:pPr marL="466725" indent="-466725" algn="l" rtl="0"/>
            <a:r>
              <a:rPr lang="fr-CA" sz="2400" b="1" i="0" u="none" baseline="0" dirty="0">
                <a:latin typeface="Calibri" panose="020F0502020204030204" pitchFamily="34" charset="0"/>
                <a:ea typeface="BatangChe" panose="02030609000101010101" pitchFamily="49" charset="-127"/>
                <a:cs typeface="Calibri" panose="020F0502020204030204" pitchFamily="34" charset="0"/>
              </a:rPr>
              <a:t>3.</a:t>
            </a:r>
            <a:r>
              <a:rPr lang="fr-CA" sz="2400" b="0" i="0" u="none" baseline="0" dirty="0">
                <a:latin typeface="Calibri" panose="020F0502020204030204" pitchFamily="34" charset="0"/>
                <a:ea typeface="BatangChe" panose="02030609000101010101" pitchFamily="49" charset="-127"/>
                <a:cs typeface="Calibri" panose="020F0502020204030204" pitchFamily="34" charset="0"/>
              </a:rPr>
              <a:t>	</a:t>
            </a:r>
            <a:r>
              <a:rPr lang="fr-CA" sz="2400" b="1" i="0" u="none" baseline="0" dirty="0">
                <a:latin typeface="Calibri" panose="020F0502020204030204" pitchFamily="34" charset="0"/>
                <a:ea typeface="BatangChe" panose="02030609000101010101" pitchFamily="49" charset="-127"/>
                <a:cs typeface="Calibri" panose="020F0502020204030204" pitchFamily="34" charset="0"/>
              </a:rPr>
              <a:t>APPRENTISSAGE PARTAGÉ PROVENANT DE NOMBREUSES PERSPECTIVES</a:t>
            </a:r>
          </a:p>
          <a:p>
            <a:pPr algn="l" rtl="0"/>
            <a:r>
              <a:rPr lang="fr-CA" sz="2400" b="0" i="0" u="none" baseline="0" dirty="0">
                <a:latin typeface="Calibri" panose="020F0502020204030204" pitchFamily="34" charset="0"/>
                <a:ea typeface="BatangChe" panose="02030609000101010101" pitchFamily="49" charset="-127"/>
                <a:cs typeface="Calibri" panose="020F0502020204030204" pitchFamily="34" charset="0"/>
              </a:rPr>
              <a:t>Un partenariat très solide entre les ONG de consommateurs, les agences de protection des consommateurs, les agences de politique et les experts universitaires de nombreuses disciplines. </a:t>
            </a:r>
          </a:p>
        </p:txBody>
      </p:sp>
    </p:spTree>
    <p:extLst>
      <p:ext uri="{BB962C8B-B14F-4D97-AF65-F5344CB8AC3E}">
        <p14:creationId xmlns:p14="http://schemas.microsoft.com/office/powerpoint/2010/main" val="4692524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8C31-6277-4C84-8E3C-4BF750C4247C}"/>
              </a:ext>
            </a:extLst>
          </p:cNvPr>
          <p:cNvSpPr>
            <a:spLocks noGrp="1"/>
          </p:cNvSpPr>
          <p:nvPr>
            <p:ph type="title"/>
          </p:nvPr>
        </p:nvSpPr>
        <p:spPr/>
        <p:txBody>
          <a:bodyPr>
            <a:normAutofit/>
          </a:bodyPr>
          <a:lstStyle/>
          <a:p>
            <a:pPr algn="ctr" rtl="0"/>
            <a:r>
              <a:rPr lang="fr-CA" sz="2700" b="0" i="0" u="none" baseline="0" dirty="0"/>
              <a:t>RÉALISATIONS DU PARTENARIAT 2014-2018</a:t>
            </a:r>
            <a:br>
              <a:rPr lang="fr-CA" sz="2700" dirty="0"/>
            </a:br>
            <a:r>
              <a:rPr lang="fr-CA" sz="2700" b="0" i="0" u="none" baseline="0" dirty="0"/>
              <a:t>RECHERCHE SUR LES INTÉRÊTS DES CONSOMMATEURS AXÉS SUR LES POLITIQUES PUBLIQUES </a:t>
            </a:r>
            <a:endParaRPr lang="fr-CA" dirty="0"/>
          </a:p>
        </p:txBody>
      </p:sp>
      <p:sp>
        <p:nvSpPr>
          <p:cNvPr id="3" name="Footer Placeholder 2">
            <a:extLst>
              <a:ext uri="{FF2B5EF4-FFF2-40B4-BE49-F238E27FC236}">
                <a16:creationId xmlns:a16="http://schemas.microsoft.com/office/drawing/2014/main" id="{85F87426-269D-4A3C-8E7B-B5C8C3A6F864}"/>
              </a:ext>
            </a:extLst>
          </p:cNvPr>
          <p:cNvSpPr>
            <a:spLocks noGrp="1"/>
          </p:cNvSpPr>
          <p:nvPr>
            <p:ph type="ftr" sz="quarter" idx="11"/>
          </p:nvPr>
        </p:nvSpPr>
        <p:spPr/>
        <p:txBody>
          <a:bodyPr/>
          <a:lstStyle/>
          <a:p>
            <a:pPr algn="l" rtl="0"/>
            <a:r>
              <a:rPr lang="fr-CA" b="0" i="0" u="none" baseline="0" dirty="0"/>
              <a:t>PPOCIR RICAPP pour les rencontres de groupes de consommateurs 2018</a:t>
            </a:r>
            <a:endParaRPr lang="fr-CA" dirty="0"/>
          </a:p>
        </p:txBody>
      </p:sp>
      <p:sp>
        <p:nvSpPr>
          <p:cNvPr id="4" name="Rectangle 3">
            <a:extLst>
              <a:ext uri="{FF2B5EF4-FFF2-40B4-BE49-F238E27FC236}">
                <a16:creationId xmlns:a16="http://schemas.microsoft.com/office/drawing/2014/main" id="{F36AE940-55C5-4683-967B-307CA052DFEC}"/>
              </a:ext>
            </a:extLst>
          </p:cNvPr>
          <p:cNvSpPr/>
          <p:nvPr/>
        </p:nvSpPr>
        <p:spPr>
          <a:xfrm>
            <a:off x="1629916" y="1362839"/>
            <a:ext cx="9721080" cy="4708981"/>
          </a:xfrm>
          <a:prstGeom prst="rect">
            <a:avLst/>
          </a:prstGeom>
        </p:spPr>
        <p:txBody>
          <a:bodyPr wrap="square">
            <a:spAutoFit/>
          </a:bodyPr>
          <a:lstStyle/>
          <a:p>
            <a:endParaRPr lang="fr-CA" sz="2400" dirty="0"/>
          </a:p>
          <a:p>
            <a:pPr marL="466725" indent="-466725" algn="l" rtl="0"/>
            <a:r>
              <a:rPr lang="fr-CA" sz="2400" b="1" i="0" u="none" baseline="0" dirty="0"/>
              <a:t>4.</a:t>
            </a:r>
            <a:r>
              <a:rPr lang="fr-CA" sz="2400" b="0" i="0" u="none" baseline="0" dirty="0"/>
              <a:t>	</a:t>
            </a:r>
            <a:r>
              <a:rPr lang="fr-CA" sz="2400" b="1" i="0" u="none" baseline="0" dirty="0"/>
              <a:t>SONDAGES DE RECHERCHE ORIGINALE</a:t>
            </a:r>
          </a:p>
          <a:p>
            <a:pPr algn="l" rtl="0"/>
            <a:r>
              <a:rPr lang="fr-CA" b="0" i="0" u="none" baseline="0" dirty="0"/>
              <a:t>Trois documents d'étude complets sur les défis et les opportunités de la nouvelle économie pour les consommateurs.</a:t>
            </a:r>
          </a:p>
          <a:p>
            <a:pPr algn="l" rtl="0"/>
            <a:r>
              <a:rPr lang="fr-CA" b="0" i="0" u="none" baseline="0" dirty="0"/>
              <a:t> </a:t>
            </a:r>
            <a:endParaRPr lang="fr-CA" b="1" dirty="0"/>
          </a:p>
          <a:p>
            <a:pPr marL="466725" indent="-466725" algn="l" rtl="0"/>
            <a:r>
              <a:rPr lang="fr-CA" sz="2400" b="1" i="0" u="none" baseline="0" dirty="0"/>
              <a:t>5.</a:t>
            </a:r>
            <a:r>
              <a:rPr lang="fr-CA" b="0" i="0" u="none" baseline="0" dirty="0"/>
              <a:t>	</a:t>
            </a:r>
            <a:r>
              <a:rPr lang="fr-CA" sz="2400" b="1" i="0" u="none" baseline="0" dirty="0"/>
              <a:t>RÉSEAU UNIVERSITAIRE/ACADÉMIQUE DE RECHERCHE</a:t>
            </a:r>
          </a:p>
          <a:p>
            <a:pPr algn="l" rtl="0"/>
            <a:r>
              <a:rPr lang="fr-CA" b="0" i="0" u="none" baseline="0" dirty="0"/>
              <a:t>Un réseau interdisciplinaire entièrement nouveau pour le partage de connaissances fondées sur des données fondées sur des preuves.</a:t>
            </a:r>
          </a:p>
          <a:p>
            <a:endParaRPr lang="fr-CA" dirty="0"/>
          </a:p>
          <a:p>
            <a:pPr marL="466725" indent="-466725" algn="l" rtl="0"/>
            <a:r>
              <a:rPr lang="fr-CA" sz="2400" b="1" i="0" u="none" baseline="0" dirty="0"/>
              <a:t>6.</a:t>
            </a:r>
            <a:r>
              <a:rPr lang="fr-CA" b="0" i="0" u="none" baseline="0" dirty="0"/>
              <a:t>	</a:t>
            </a:r>
            <a:r>
              <a:rPr lang="fr-CA" sz="2400" b="1" i="0" u="none" baseline="0" dirty="0"/>
              <a:t> PREMIÈRE ALERTE POUR LA POLITIQUE</a:t>
            </a:r>
          </a:p>
          <a:p>
            <a:pPr algn="l" rtl="0"/>
            <a:r>
              <a:rPr lang="fr-CA" b="0" i="0" u="none" baseline="0" dirty="0"/>
              <a:t>Les ONG de consommateurs ont soutenu des preuves plus solides et/ou des liens permanents entre les consommateurs organisés, les administrateurs de politiques et les chercheurs.</a:t>
            </a:r>
          </a:p>
          <a:p>
            <a:endParaRPr lang="fr-CA" dirty="0"/>
          </a:p>
          <a:p>
            <a:pPr marL="466725" indent="-466725" algn="l" rtl="0"/>
            <a:r>
              <a:rPr lang="fr-CA" sz="2400" b="1" i="0" u="none" baseline="0" dirty="0"/>
              <a:t>7.	MOBILISATION AVEC TOUS LES QUATRE PARTENAIRES</a:t>
            </a:r>
          </a:p>
          <a:p>
            <a:pPr algn="l" rtl="0"/>
            <a:r>
              <a:rPr lang="fr-CA" b="0" i="0" u="none" baseline="0" dirty="0"/>
              <a:t>Les ONG et les décideurs sont déjà pleinement inclus - il n'y a pas de « retard politique ».</a:t>
            </a:r>
          </a:p>
        </p:txBody>
      </p:sp>
    </p:spTree>
    <p:extLst>
      <p:ext uri="{BB962C8B-B14F-4D97-AF65-F5344CB8AC3E}">
        <p14:creationId xmlns:p14="http://schemas.microsoft.com/office/powerpoint/2010/main" val="42676316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102298</TotalTime>
  <Words>504</Words>
  <Application>Microsoft Office PowerPoint</Application>
  <PresentationFormat>Custom</PresentationFormat>
  <Paragraphs>178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BatangChe</vt:lpstr>
      <vt:lpstr>Arial</vt:lpstr>
      <vt:lpstr>Arial Rounded MT Bold</vt:lpstr>
      <vt:lpstr>Calibri</vt:lpstr>
      <vt:lpstr>Cambria</vt:lpstr>
      <vt:lpstr>Times New Roman</vt:lpstr>
      <vt:lpstr>Currency Symbols 16x9</vt:lpstr>
      <vt:lpstr> RECHERCHE SUR LES INTÉRÊTS DES CONSOMMATEURS AXÉE SUR LES POLITIQUES PUBLIQUES (RICAPP)  Soutenue par une subvention de partenariat de trois ans du Conseil de recherches en sciences humaines</vt:lpstr>
      <vt:lpstr>Le plan de la présentation Mettre en évidence l'approche du Canada en matière  de protection des consommateurs</vt:lpstr>
      <vt:lpstr>Le Canada manque:</vt:lpstr>
      <vt:lpstr>PowerPoint Presentation</vt:lpstr>
      <vt:lpstr>PowerPoint Presentation</vt:lpstr>
      <vt:lpstr>PowerPoint Presentation</vt:lpstr>
      <vt:lpstr>CANADA - RECHERCHE SUR LES INTÉRÊTS DES CONSOMMATEURS AXÉE SUR LES POLITIQUES PUBLIQUES (CIR) PARTNERS - IN THE FIRST SSHRC PARTNERSHIP GRANT 2013-2017 Activités de recherche 2013-2017 :  http://ppocir.uwaterloo.ca/ppocir-knowledge-centre/     </vt:lpstr>
      <vt:lpstr>PowerPoint Presentation</vt:lpstr>
      <vt:lpstr>RÉALISATIONS DU PARTENARIAT 2014-2018 RECHERCHE SUR LES INTÉRÊTS DES CONSOMMATEURS AXÉS SUR LES POLITIQUES PUBLIQUES </vt:lpstr>
      <vt:lpstr>PARTENARIAT POUR LA RECHERCHE ET LA POLITIQUE Améliorer les cibles de recherche et réduire les délais               = un partenaire surmontant un retard de politique normal</vt:lpstr>
      <vt:lpstr>RENFORCEMENT DES CAPACITÉS RICAPP/PPOCIR 2013-2017 Projets de recherche d'étudiants diplômés soutenus par SSHRC/CRSH et partenaires et présentés aux ateliers 2014-2017 http://ppocir.uwaterloo.ca/ppocir-knowledge-centre/   http://ppocir.uwaterloo.ca/fr/ppocir-knowledge-centre/   </vt:lpstr>
      <vt:lpstr>PowerPoint Presentation</vt:lpstr>
      <vt:lpstr>PowerPoint Presentation</vt:lpstr>
      <vt:lpstr>Rééquilibrer la perturbation : Considérations comportementales Jim Unger demande a Herman d'illustrer l'actualisation hyperbolique ou le « biais  du présent » (probablement aussi la  « surcharge cognitive »).</vt:lpstr>
      <vt:lpstr>LA PERTURBATION NUMÉRIQUE PEUT-ELLE AIDER LES CONSOMMATEURS EN ÉQUILIBRANT LE POUVOIR?</vt:lpstr>
      <vt:lpstr> Le prochain partenariat …   Opportunité Leader : Professeure Ellen Goddard, Université de l'Alberta Ellen Goddard egoddard@ualberta.ca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Groups Meeting 2018</dc:title>
  <dc:creator>Robert</dc:creator>
  <cp:lastModifiedBy>Robert</cp:lastModifiedBy>
  <cp:revision>232</cp:revision>
  <cp:lastPrinted>2018-02-20T18:47:44Z</cp:lastPrinted>
  <dcterms:created xsi:type="dcterms:W3CDTF">2017-10-21T18:03:51Z</dcterms:created>
  <dcterms:modified xsi:type="dcterms:W3CDTF">2018-03-26T03:22:13Z</dcterms:modified>
  <cp:category>PPOCIR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